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9" r:id="rId3"/>
    <p:sldId id="300" r:id="rId4"/>
    <p:sldId id="283" r:id="rId5"/>
    <p:sldId id="279" r:id="rId6"/>
    <p:sldId id="285" r:id="rId7"/>
    <p:sldId id="286" r:id="rId8"/>
    <p:sldId id="287" r:id="rId9"/>
    <p:sldId id="272" r:id="rId10"/>
    <p:sldId id="280" r:id="rId11"/>
    <p:sldId id="288" r:id="rId12"/>
    <p:sldId id="289" r:id="rId13"/>
    <p:sldId id="290" r:id="rId14"/>
    <p:sldId id="291" r:id="rId15"/>
    <p:sldId id="257" r:id="rId16"/>
    <p:sldId id="271" r:id="rId17"/>
    <p:sldId id="322" r:id="rId18"/>
    <p:sldId id="274" r:id="rId19"/>
    <p:sldId id="276" r:id="rId20"/>
    <p:sldId id="277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93" r:id="rId37"/>
    <p:sldId id="294" r:id="rId38"/>
    <p:sldId id="295" r:id="rId39"/>
    <p:sldId id="296" r:id="rId40"/>
    <p:sldId id="297" r:id="rId41"/>
    <p:sldId id="298" r:id="rId42"/>
    <p:sldId id="318" r:id="rId43"/>
    <p:sldId id="323" r:id="rId44"/>
    <p:sldId id="324" r:id="rId45"/>
    <p:sldId id="321" r:id="rId46"/>
    <p:sldId id="316" r:id="rId47"/>
    <p:sldId id="317" r:id="rId48"/>
    <p:sldId id="270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D6E"/>
    <a:srgbClr val="6D3C15"/>
    <a:srgbClr val="4A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66" autoAdjust="0"/>
    <p:restoredTop sz="93605" autoAdjust="0"/>
  </p:normalViewPr>
  <p:slideViewPr>
    <p:cSldViewPr>
      <p:cViewPr>
        <p:scale>
          <a:sx n="75" d="100"/>
          <a:sy n="75" d="100"/>
        </p:scale>
        <p:origin x="83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68155-0574-4D11-8772-E54C44DCBD68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7B16-F02B-43F1-B93B-D64CE6E64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5408-050D-40DA-BD80-C4E95AAA6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2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7B16-F02B-43F1-B93B-D64CE6E649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0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142859" y="-3771900"/>
            <a:ext cx="36571429" cy="17669129"/>
            <a:chOff x="-9000613" y="-5816330"/>
            <a:chExt cx="36571429" cy="2322123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00613" y="-5816330"/>
              <a:ext cx="36571429" cy="23221239"/>
            </a:xfrm>
            <a:prstGeom prst="rect">
              <a:avLst/>
            </a:prstGeom>
          </p:spPr>
        </p:pic>
        <p:pic>
          <p:nvPicPr>
            <p:cNvPr id="1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92171"/>
              <a:ext cx="18285714" cy="12538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1428" y="5658155"/>
            <a:ext cx="1354285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김소연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신치윤</a:t>
            </a:r>
            <a:r>
              <a:rPr lang="en-US" altLang="ko-KR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3600" kern="0" spc="-1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유민상</a:t>
            </a:r>
            <a:endParaRPr lang="en-US" altLang="ko-KR" sz="3600" kern="0" spc="-1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sz="3600" kern="0" spc="-1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algn="ctr"/>
            <a:r>
              <a:rPr 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36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36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484"/>
            <a:ext cx="7212698" cy="3238095"/>
          </a:xfrm>
          <a:prstGeom prst="rect">
            <a:avLst/>
          </a:prstGeom>
        </p:spPr>
      </p:pic>
      <p:grpSp>
        <p:nvGrpSpPr>
          <p:cNvPr id="1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81200" y="880032"/>
            <a:ext cx="13563600" cy="8158521"/>
            <a:chOff x="236544" y="666750"/>
            <a:chExt cx="16693853" cy="19564353"/>
          </a:xfrm>
        </p:grpSpPr>
        <p:grpSp>
          <p:nvGrpSpPr>
            <p:cNvPr id="10" name="그룹 9"/>
            <p:cNvGrpSpPr/>
            <p:nvPr/>
          </p:nvGrpSpPr>
          <p:grpSpPr>
            <a:xfrm>
              <a:off x="236546" y="7658100"/>
              <a:ext cx="16693851" cy="12573003"/>
              <a:chOff x="381689" y="2933700"/>
              <a:chExt cx="16693851" cy="1257300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2127" t="18519" r="6591" b="8148"/>
              <a:stretch/>
            </p:blipFill>
            <p:spPr>
              <a:xfrm>
                <a:off x="381689" y="2933700"/>
                <a:ext cx="16693851" cy="75438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5"/>
              <a:srcRect l="2541" t="19260" r="6670" b="25926"/>
              <a:stretch/>
            </p:blipFill>
            <p:spPr>
              <a:xfrm>
                <a:off x="471924" y="9867902"/>
                <a:ext cx="16603616" cy="5638801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127" t="21111" r="6591" b="7222"/>
            <a:stretch/>
          </p:blipFill>
          <p:spPr>
            <a:xfrm>
              <a:off x="236544" y="666750"/>
              <a:ext cx="16693853" cy="7372351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094FCAAD-EED8-6BB5-67A0-2AEFB395D15C}"/>
              </a:ext>
            </a:extLst>
          </p:cNvPr>
          <p:cNvSpPr txBox="1">
            <a:spLocks/>
          </p:cNvSpPr>
          <p:nvPr/>
        </p:nvSpPr>
        <p:spPr>
          <a:xfrm>
            <a:off x="990600" y="191651"/>
            <a:ext cx="83867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Gantt Chart</a:t>
            </a:r>
            <a:r>
              <a:rPr lang="ko-KR" altLang="en-US" sz="3600" b="1" dirty="0" err="1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3600" b="1" dirty="0">
                <a:solidFill>
                  <a:srgbClr val="BE8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일정 관리</a:t>
            </a:r>
          </a:p>
        </p:txBody>
      </p:sp>
      <p:pic>
        <p:nvPicPr>
          <p:cNvPr id="7" name="그래픽 6" descr="곰 발바닥 단색으로 채워진">
            <a:extLst>
              <a:ext uri="{FF2B5EF4-FFF2-40B4-BE49-F238E27FC236}">
                <a16:creationId xmlns:a16="http://schemas.microsoft.com/office/drawing/2014/main" id="{03B82C33-0678-288C-124D-93C505E768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49603" y="227979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272183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비회원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182" y="3806156"/>
            <a:ext cx="360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검색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조회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보기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 err="1">
                <a:solidFill>
                  <a:srgbClr val="464646"/>
                </a:solidFill>
                <a:ea typeface="한컴 윤고딕 230" panose="02020603020101020101" pitchFamily="18" charset="-127"/>
              </a:rPr>
              <a:t>메인페이지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메뉴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/>
            </a:r>
            <a:b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</a:b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294530" y="2445842"/>
            <a:ext cx="1945935" cy="690833"/>
          </a:xfrm>
          <a:prstGeom prst="rightArrow">
            <a:avLst/>
          </a:prstGeom>
          <a:solidFill>
            <a:srgbClr val="CDC1B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직사각형 1"/>
          <p:cNvSpPr/>
          <p:nvPr/>
        </p:nvSpPr>
        <p:spPr>
          <a:xfrm>
            <a:off x="2162184" y="1370927"/>
            <a:ext cx="2435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ko-KR" altLang="en-US" sz="27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18666" y="6230737"/>
            <a:ext cx="9787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사이트를 이용하는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권한으로 상품 관리 및 게시판 관리하는 자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428625" indent="-428625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 내에서 회원가입 절차를 거쳐 가입한 이용자로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기능을 제외하고는 사이트 기능을 자유롭게 이용 가능하다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935192" y="216812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회원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35192" y="3810633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장바구니 이용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주문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</a:rPr>
              <a:t>QNA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질문 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en-US" altLang="ko-KR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1:1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문의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리뷰 작성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272183" y="5746587"/>
            <a:ext cx="2417616" cy="1424513"/>
          </a:xfrm>
          <a:prstGeom prst="round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rPr>
              <a:t>관리자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2183" y="7431065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상품 관리</a:t>
            </a:r>
            <a:endParaRPr lang="en-US" altLang="ko-KR" sz="24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게시판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  <a:p>
            <a:r>
              <a:rPr lang="ko-KR" altLang="en-US" sz="2400" b="1" dirty="0">
                <a:solidFill>
                  <a:srgbClr val="464646"/>
                </a:solidFill>
              </a:rPr>
              <a:t>∙ </a:t>
            </a:r>
            <a:r>
              <a:rPr lang="ko-KR" altLang="en-US" sz="2400" b="1" dirty="0">
                <a:solidFill>
                  <a:srgbClr val="464646"/>
                </a:solidFill>
                <a:ea typeface="한컴 윤고딕 230" panose="02020603020101020101" pitchFamily="18" charset="-127"/>
              </a:rPr>
              <a:t>매출 관리</a:t>
            </a:r>
            <a:endParaRPr lang="en-US" altLang="ko-KR" sz="2400" b="1" dirty="0">
              <a:solidFill>
                <a:srgbClr val="464646"/>
              </a:solidFill>
              <a:ea typeface="한컴 윤고딕 230" panose="02020603020101020101" pitchFamily="18" charset="-127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7D35C0E-415E-5813-3291-CAD6CE7CA527}"/>
              </a:ext>
            </a:extLst>
          </p:cNvPr>
          <p:cNvSpPr txBox="1">
            <a:spLocks/>
          </p:cNvSpPr>
          <p:nvPr/>
        </p:nvSpPr>
        <p:spPr>
          <a:xfrm>
            <a:off x="1277690" y="496769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6.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5E471643-DA44-495A-9A85-EDB34F6E63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cxnSp>
        <p:nvCxnSpPr>
          <p:cNvPr id="347" name="직선 연결선 346"/>
          <p:cNvCxnSpPr>
            <a:endCxn id="180" idx="6"/>
          </p:cNvCxnSpPr>
          <p:nvPr/>
        </p:nvCxnSpPr>
        <p:spPr>
          <a:xfrm flipH="1" flipV="1">
            <a:off x="7484440" y="3717118"/>
            <a:ext cx="9642178" cy="838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>
            <a:endCxn id="249" idx="7"/>
          </p:cNvCxnSpPr>
          <p:nvPr/>
        </p:nvCxnSpPr>
        <p:spPr>
          <a:xfrm flipH="1">
            <a:off x="8792260" y="4561847"/>
            <a:ext cx="8334359" cy="515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15265416" y="4556018"/>
            <a:ext cx="1866753" cy="2697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2357349" y="6888741"/>
            <a:ext cx="5370077" cy="31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>
            <a:endCxn id="270" idx="2"/>
          </p:cNvCxnSpPr>
          <p:nvPr/>
        </p:nvCxnSpPr>
        <p:spPr>
          <a:xfrm flipV="1">
            <a:off x="2338393" y="5295900"/>
            <a:ext cx="8114447" cy="16158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endCxn id="249" idx="2"/>
          </p:cNvCxnSpPr>
          <p:nvPr/>
        </p:nvCxnSpPr>
        <p:spPr>
          <a:xfrm flipV="1">
            <a:off x="2365371" y="5260763"/>
            <a:ext cx="5497424" cy="1627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/>
          <p:nvPr/>
        </p:nvCxnSpPr>
        <p:spPr>
          <a:xfrm flipV="1">
            <a:off x="2365371" y="3737364"/>
            <a:ext cx="8226429" cy="3151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2338393" y="3831996"/>
            <a:ext cx="7262203" cy="306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endCxn id="181" idx="2"/>
          </p:cNvCxnSpPr>
          <p:nvPr/>
        </p:nvCxnSpPr>
        <p:spPr>
          <a:xfrm>
            <a:off x="2527777" y="1840586"/>
            <a:ext cx="5100205" cy="1527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82" idx="2"/>
          </p:cNvCxnSpPr>
          <p:nvPr/>
        </p:nvCxnSpPr>
        <p:spPr>
          <a:xfrm>
            <a:off x="2527777" y="1840586"/>
            <a:ext cx="5098418" cy="2162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2532322" y="1847237"/>
            <a:ext cx="3875030" cy="1890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>
            <a:endCxn id="274" idx="2"/>
          </p:cNvCxnSpPr>
          <p:nvPr/>
        </p:nvCxnSpPr>
        <p:spPr>
          <a:xfrm flipV="1">
            <a:off x="2359634" y="4715940"/>
            <a:ext cx="1159078" cy="21730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V="1">
            <a:off x="2527777" y="1390276"/>
            <a:ext cx="829560" cy="450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>
            <a:endCxn id="233" idx="2"/>
          </p:cNvCxnSpPr>
          <p:nvPr/>
        </p:nvCxnSpPr>
        <p:spPr>
          <a:xfrm>
            <a:off x="2527777" y="1840586"/>
            <a:ext cx="1473616" cy="27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208" idx="2"/>
          </p:cNvCxnSpPr>
          <p:nvPr/>
        </p:nvCxnSpPr>
        <p:spPr>
          <a:xfrm>
            <a:off x="2527777" y="1838358"/>
            <a:ext cx="1702804" cy="888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endCxn id="233" idx="2"/>
          </p:cNvCxnSpPr>
          <p:nvPr/>
        </p:nvCxnSpPr>
        <p:spPr>
          <a:xfrm flipV="1">
            <a:off x="2346993" y="2117053"/>
            <a:ext cx="1654400" cy="4801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>
            <a:endCxn id="208" idx="2"/>
          </p:cNvCxnSpPr>
          <p:nvPr/>
        </p:nvCxnSpPr>
        <p:spPr>
          <a:xfrm flipV="1">
            <a:off x="2349950" y="2726949"/>
            <a:ext cx="1880631" cy="4199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/>
          <p:cNvCxnSpPr>
            <a:endCxn id="192" idx="2"/>
          </p:cNvCxnSpPr>
          <p:nvPr/>
        </p:nvCxnSpPr>
        <p:spPr>
          <a:xfrm flipV="1">
            <a:off x="2349950" y="3683275"/>
            <a:ext cx="1185421" cy="3228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92699" y="894135"/>
            <a:ext cx="13993167" cy="7906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33294" y="4252036"/>
            <a:ext cx="566975" cy="907224"/>
            <a:chOff x="971600" y="2362099"/>
            <a:chExt cx="324000" cy="69124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42" name="타원 1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43" name="직선 연결선 1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stCxn id="1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005100" y="2818841"/>
              <a:ext cx="286905" cy="23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user</a:t>
              </a:r>
              <a:endParaRPr lang="ko-KR" altLang="en-US" sz="1400" dirty="0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425169" y="1547884"/>
            <a:ext cx="1090363" cy="914465"/>
            <a:chOff x="791022" y="2362099"/>
            <a:chExt cx="691062" cy="77277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1" name="직선 연결선 150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50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91022" y="2874784"/>
              <a:ext cx="691062" cy="26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nonmember</a:t>
              </a:r>
              <a:endParaRPr lang="ko-KR" altLang="en-US" sz="1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562880" y="6651927"/>
            <a:ext cx="806632" cy="963037"/>
            <a:chOff x="878355" y="2362099"/>
            <a:chExt cx="510491" cy="81263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58" name="타원 15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59" name="직선 연결선 15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>
                <a:stCxn id="15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878355" y="2915023"/>
              <a:ext cx="510491" cy="25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member</a:t>
              </a:r>
              <a:endParaRPr lang="ko-KR" altLang="en-US" sz="1400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 flipV="1">
            <a:off x="766085" y="5167596"/>
            <a:ext cx="813952" cy="1499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>
            <a:off x="766085" y="2432096"/>
            <a:ext cx="722802" cy="161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17225770" y="4063093"/>
            <a:ext cx="644727" cy="1149724"/>
            <a:chOff x="958501" y="2362099"/>
            <a:chExt cx="342153" cy="81353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2" name="타원 17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73" name="직선 연결선 17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7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958501" y="2957855"/>
              <a:ext cx="342153" cy="217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admin</a:t>
              </a:r>
            </a:p>
          </p:txBody>
        </p:sp>
      </p:grpSp>
      <p:sp>
        <p:nvSpPr>
          <p:cNvPr id="20" name="타원 19"/>
          <p:cNvSpPr/>
          <p:nvPr/>
        </p:nvSpPr>
        <p:spPr>
          <a:xfrm>
            <a:off x="3357337" y="1183254"/>
            <a:ext cx="1218312" cy="414043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회원가입</a:t>
            </a:r>
          </a:p>
        </p:txBody>
      </p:sp>
      <p:sp>
        <p:nvSpPr>
          <p:cNvPr id="180" name="타원 179"/>
          <p:cNvSpPr/>
          <p:nvPr/>
        </p:nvSpPr>
        <p:spPr>
          <a:xfrm>
            <a:off x="6395504" y="3511639"/>
            <a:ext cx="1088936" cy="41095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로그인</a:t>
            </a:r>
          </a:p>
        </p:txBody>
      </p:sp>
      <p:sp>
        <p:nvSpPr>
          <p:cNvPr id="181" name="타원 180"/>
          <p:cNvSpPr/>
          <p:nvPr/>
        </p:nvSpPr>
        <p:spPr>
          <a:xfrm>
            <a:off x="7627982" y="3147288"/>
            <a:ext cx="1149019" cy="441166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비밀번호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2" name="타원 181"/>
          <p:cNvSpPr/>
          <p:nvPr/>
        </p:nvSpPr>
        <p:spPr>
          <a:xfrm>
            <a:off x="7626195" y="3773657"/>
            <a:ext cx="1092106" cy="4581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아이디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찾기</a:t>
            </a:r>
          </a:p>
        </p:txBody>
      </p:sp>
      <p:sp>
        <p:nvSpPr>
          <p:cNvPr id="183" name="타원 182"/>
          <p:cNvSpPr/>
          <p:nvPr/>
        </p:nvSpPr>
        <p:spPr>
          <a:xfrm>
            <a:off x="8948847" y="3501509"/>
            <a:ext cx="1197227" cy="43744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정보수정</a:t>
            </a:r>
          </a:p>
        </p:txBody>
      </p:sp>
      <p:sp>
        <p:nvSpPr>
          <p:cNvPr id="184" name="타원 183"/>
          <p:cNvSpPr/>
          <p:nvPr/>
        </p:nvSpPr>
        <p:spPr>
          <a:xfrm>
            <a:off x="10414556" y="3489586"/>
            <a:ext cx="1142693" cy="46129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회원탈퇴</a:t>
            </a:r>
          </a:p>
        </p:txBody>
      </p:sp>
      <p:sp>
        <p:nvSpPr>
          <p:cNvPr id="185" name="타원 184"/>
          <p:cNvSpPr/>
          <p:nvPr/>
        </p:nvSpPr>
        <p:spPr>
          <a:xfrm>
            <a:off x="7616219" y="6947480"/>
            <a:ext cx="1455724" cy="43086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리뷰게시판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364260" y="7875367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답변도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6509" y="751360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3535371" y="3469523"/>
            <a:ext cx="1094181" cy="42750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상품주문</a:t>
            </a:r>
          </a:p>
        </p:txBody>
      </p:sp>
      <p:sp>
        <p:nvSpPr>
          <p:cNvPr id="193" name="타원 192"/>
          <p:cNvSpPr/>
          <p:nvPr/>
        </p:nvSpPr>
        <p:spPr>
          <a:xfrm>
            <a:off x="3498100" y="6231061"/>
            <a:ext cx="1417785" cy="46223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주문내역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597392" y="5757081"/>
            <a:ext cx="1219200" cy="38617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등급보기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0491501" y="1252742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FAQ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3513636" y="7318524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3502079" y="6781100"/>
            <a:ext cx="1409826" cy="48978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 </a:t>
            </a:r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내역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230581" y="2472685"/>
            <a:ext cx="821490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상품검색</a:t>
            </a:r>
          </a:p>
        </p:txBody>
      </p:sp>
      <p:sp>
        <p:nvSpPr>
          <p:cNvPr id="220" name="타원 219"/>
          <p:cNvSpPr/>
          <p:nvPr/>
        </p:nvSpPr>
        <p:spPr>
          <a:xfrm>
            <a:off x="7918758" y="1874770"/>
            <a:ext cx="1153185" cy="39930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리뷰보기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309268" y="208546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014295" y="1840056"/>
            <a:ext cx="1153979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상품상세조회</a:t>
            </a:r>
          </a:p>
        </p:txBody>
      </p:sp>
      <p:sp>
        <p:nvSpPr>
          <p:cNvPr id="231" name="TextBox 230"/>
          <p:cNvSpPr txBox="1"/>
          <p:nvPr/>
        </p:nvSpPr>
        <p:spPr>
          <a:xfrm rot="20253316">
            <a:off x="5392381" y="241490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3513636" y="7848991"/>
            <a:ext cx="1386713" cy="484120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적립금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쿠폰정보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4001393" y="1862789"/>
            <a:ext cx="1151321" cy="50852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상품목록조회</a:t>
            </a:r>
          </a:p>
        </p:txBody>
      </p:sp>
      <p:sp>
        <p:nvSpPr>
          <p:cNvPr id="241" name="타원 240"/>
          <p:cNvSpPr/>
          <p:nvPr/>
        </p:nvSpPr>
        <p:spPr>
          <a:xfrm>
            <a:off x="13727976" y="3713277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상품등록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155147" y="20655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49" name="타원 248"/>
          <p:cNvSpPr/>
          <p:nvPr/>
        </p:nvSpPr>
        <p:spPr>
          <a:xfrm>
            <a:off x="7862795" y="5001029"/>
            <a:ext cx="1088936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QnA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게시판</a:t>
            </a:r>
          </a:p>
        </p:txBody>
      </p:sp>
      <p:sp>
        <p:nvSpPr>
          <p:cNvPr id="250" name="타원 249"/>
          <p:cNvSpPr/>
          <p:nvPr/>
        </p:nvSpPr>
        <p:spPr>
          <a:xfrm>
            <a:off x="7391400" y="6022033"/>
            <a:ext cx="2046394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663059" y="561356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14042717" y="1184186"/>
            <a:ext cx="1122384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</a:t>
            </a:r>
          </a:p>
        </p:txBody>
      </p:sp>
      <p:grpSp>
        <p:nvGrpSpPr>
          <p:cNvPr id="993" name="그룹 992"/>
          <p:cNvGrpSpPr/>
          <p:nvPr/>
        </p:nvGrpSpPr>
        <p:grpSpPr>
          <a:xfrm>
            <a:off x="13234996" y="5273610"/>
            <a:ext cx="2391699" cy="1144817"/>
            <a:chOff x="13524026" y="4990225"/>
            <a:chExt cx="2391699" cy="1144817"/>
          </a:xfrm>
          <a:solidFill>
            <a:srgbClr val="6D3C15"/>
          </a:solidFill>
        </p:grpSpPr>
        <p:sp>
          <p:nvSpPr>
            <p:cNvPr id="242" name="타원 241"/>
            <p:cNvSpPr/>
            <p:nvPr/>
          </p:nvSpPr>
          <p:spPr>
            <a:xfrm>
              <a:off x="13524026" y="5715001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상품수정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14793341" y="5710907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상품삭제</a:t>
              </a:r>
              <a:endPara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14017006" y="4990225"/>
              <a:ext cx="1122384" cy="424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상품조회</a:t>
              </a:r>
              <a:endPara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4280935" y="5462861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70" name="타원 269"/>
          <p:cNvSpPr/>
          <p:nvPr/>
        </p:nvSpPr>
        <p:spPr>
          <a:xfrm>
            <a:off x="10452840" y="5085879"/>
            <a:ext cx="1282932" cy="420041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</a:t>
            </a:r>
          </a:p>
        </p:txBody>
      </p:sp>
      <p:sp>
        <p:nvSpPr>
          <p:cNvPr id="272" name="타원 271"/>
          <p:cNvSpPr/>
          <p:nvPr/>
        </p:nvSpPr>
        <p:spPr>
          <a:xfrm>
            <a:off x="10207828" y="6022033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답변</a:t>
            </a:r>
          </a:p>
        </p:txBody>
      </p:sp>
      <p:sp>
        <p:nvSpPr>
          <p:cNvPr id="274" name="타원 273"/>
          <p:cNvSpPr/>
          <p:nvPr/>
        </p:nvSpPr>
        <p:spPr>
          <a:xfrm>
            <a:off x="3518712" y="4510818"/>
            <a:ext cx="1142724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5" name="타원 284"/>
          <p:cNvSpPr/>
          <p:nvPr/>
        </p:nvSpPr>
        <p:spPr>
          <a:xfrm>
            <a:off x="5280899" y="4543884"/>
            <a:ext cx="1831803" cy="410244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장바구니 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담기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575649" y="44781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grpSp>
        <p:nvGrpSpPr>
          <p:cNvPr id="991" name="그룹 990"/>
          <p:cNvGrpSpPr/>
          <p:nvPr/>
        </p:nvGrpSpPr>
        <p:grpSpPr>
          <a:xfrm>
            <a:off x="13610251" y="7043383"/>
            <a:ext cx="2696549" cy="1140633"/>
            <a:chOff x="13572488" y="2618696"/>
            <a:chExt cx="2696549" cy="1140633"/>
          </a:xfrm>
          <a:solidFill>
            <a:srgbClr val="6D3C15"/>
          </a:solidFill>
        </p:grpSpPr>
        <p:sp>
          <p:nvSpPr>
            <p:cNvPr id="294" name="TextBox 293"/>
            <p:cNvSpPr txBox="1"/>
            <p:nvPr/>
          </p:nvSpPr>
          <p:spPr>
            <a:xfrm>
              <a:off x="14466249" y="3092634"/>
              <a:ext cx="80983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extend</a:t>
              </a:r>
              <a:endParaRPr lang="ko-KR" altLang="en-US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39" name="타원 238"/>
            <p:cNvSpPr/>
            <p:nvPr/>
          </p:nvSpPr>
          <p:spPr>
            <a:xfrm>
              <a:off x="13572488" y="3339288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일별</a:t>
              </a: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4204044" y="2618696"/>
              <a:ext cx="1122384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매출통계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14842284" y="3321918"/>
              <a:ext cx="1426753" cy="4200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카테고리별</a:t>
              </a:r>
              <a:endPara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1476679" y="56100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28" name="직선 연결선 327"/>
          <p:cNvCxnSpPr>
            <a:endCxn id="194" idx="2"/>
          </p:cNvCxnSpPr>
          <p:nvPr/>
        </p:nvCxnSpPr>
        <p:spPr>
          <a:xfrm flipV="1">
            <a:off x="2357349" y="5950167"/>
            <a:ext cx="1240043" cy="93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>
            <a:endCxn id="193" idx="2"/>
          </p:cNvCxnSpPr>
          <p:nvPr/>
        </p:nvCxnSpPr>
        <p:spPr>
          <a:xfrm flipV="1">
            <a:off x="2338393" y="6462176"/>
            <a:ext cx="1159707" cy="442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>
            <a:endCxn id="197" idx="2"/>
          </p:cNvCxnSpPr>
          <p:nvPr/>
        </p:nvCxnSpPr>
        <p:spPr>
          <a:xfrm>
            <a:off x="2349950" y="6896151"/>
            <a:ext cx="1152129" cy="129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/>
          <p:cNvCxnSpPr>
            <a:endCxn id="196" idx="2"/>
          </p:cNvCxnSpPr>
          <p:nvPr/>
        </p:nvCxnSpPr>
        <p:spPr>
          <a:xfrm>
            <a:off x="2338393" y="6896151"/>
            <a:ext cx="1175243" cy="66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>
            <a:endCxn id="232" idx="2"/>
          </p:cNvCxnSpPr>
          <p:nvPr/>
        </p:nvCxnSpPr>
        <p:spPr>
          <a:xfrm>
            <a:off x="2349950" y="6904928"/>
            <a:ext cx="1163686" cy="1186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endCxn id="262" idx="6"/>
          </p:cNvCxnSpPr>
          <p:nvPr/>
        </p:nvCxnSpPr>
        <p:spPr>
          <a:xfrm flipH="1">
            <a:off x="14850360" y="4556018"/>
            <a:ext cx="2281809" cy="92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>
            <a:endCxn id="241" idx="6"/>
          </p:cNvCxnSpPr>
          <p:nvPr/>
        </p:nvCxnSpPr>
        <p:spPr>
          <a:xfrm flipH="1" flipV="1">
            <a:off x="14850360" y="3923298"/>
            <a:ext cx="2276258" cy="629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>
            <a:endCxn id="253" idx="6"/>
          </p:cNvCxnSpPr>
          <p:nvPr/>
        </p:nvCxnSpPr>
        <p:spPr>
          <a:xfrm flipH="1" flipV="1">
            <a:off x="15165101" y="1394207"/>
            <a:ext cx="1970776" cy="3158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>
            <a:endCxn id="270" idx="6"/>
          </p:cNvCxnSpPr>
          <p:nvPr/>
        </p:nvCxnSpPr>
        <p:spPr>
          <a:xfrm flipH="1">
            <a:off x="11735772" y="4569257"/>
            <a:ext cx="5390846" cy="72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/>
          <p:nvPr/>
        </p:nvCxnSpPr>
        <p:spPr>
          <a:xfrm flipH="1" flipV="1">
            <a:off x="11601014" y="1470323"/>
            <a:ext cx="5499557" cy="30712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grpSp>
        <p:nvGrpSpPr>
          <p:cNvPr id="436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3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cxnSp>
        <p:nvCxnSpPr>
          <p:cNvPr id="133" name="직선 화살표 연결선 132"/>
          <p:cNvCxnSpPr>
            <a:stCxn id="208" idx="6"/>
          </p:cNvCxnSpPr>
          <p:nvPr/>
        </p:nvCxnSpPr>
        <p:spPr>
          <a:xfrm flipV="1">
            <a:off x="5052071" y="2287614"/>
            <a:ext cx="984469" cy="4393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54102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/>
          <p:nvPr/>
        </p:nvCxnSpPr>
        <p:spPr>
          <a:xfrm>
            <a:off x="7239000" y="2056849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4697681" y="4785887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>
            <a:off x="11135927" y="5530922"/>
            <a:ext cx="12464" cy="35913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8418758" y="5530922"/>
            <a:ext cx="10461" cy="30142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>
            <a:off x="8305800" y="7451370"/>
            <a:ext cx="10246" cy="2952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13808841" y="5690118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flipH="1">
            <a:off x="14241807" y="7420329"/>
            <a:ext cx="202102" cy="245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>
            <a:off x="14748047" y="56978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>
            <a:off x="15321152" y="7424135"/>
            <a:ext cx="206283" cy="2350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/>
          <p:cNvSpPr/>
          <p:nvPr/>
        </p:nvSpPr>
        <p:spPr>
          <a:xfrm>
            <a:off x="13660108" y="2197449"/>
            <a:ext cx="1940796" cy="588609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검색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댓글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4928959" y="1785504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90" name="직선 화살표 연결선 189"/>
          <p:cNvCxnSpPr/>
          <p:nvPr/>
        </p:nvCxnSpPr>
        <p:spPr>
          <a:xfrm>
            <a:off x="14603909" y="1689364"/>
            <a:ext cx="10569" cy="45697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/>
          <p:cNvSpPr/>
          <p:nvPr/>
        </p:nvSpPr>
        <p:spPr>
          <a:xfrm>
            <a:off x="10235543" y="2255705"/>
            <a:ext cx="1879002" cy="584522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글 작성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수정</a:t>
            </a:r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삭제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1355495" y="1847237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extend</a:t>
            </a:r>
            <a:endParaRPr lang="ko-KR" altLang="en-US" sz="14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2" name="직선 화살표 연결선 201"/>
          <p:cNvCxnSpPr/>
          <p:nvPr/>
        </p:nvCxnSpPr>
        <p:spPr>
          <a:xfrm flipH="1">
            <a:off x="11148391" y="1669727"/>
            <a:ext cx="2367" cy="52445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타원 202"/>
          <p:cNvSpPr/>
          <p:nvPr/>
        </p:nvSpPr>
        <p:spPr>
          <a:xfrm>
            <a:off x="5715939" y="6376632"/>
            <a:ext cx="1244523" cy="519468"/>
          </a:xfrm>
          <a:prstGeom prst="ellipse">
            <a:avLst/>
          </a:prstGeom>
          <a:solidFill>
            <a:srgbClr val="6D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문의상품</a:t>
            </a:r>
            <a:r>
              <a:rPr lang="ko-KR" altLang="en-US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</a:t>
            </a:r>
            <a:endParaRPr lang="en-US" altLang="ko-KR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04" name="직선 화살표 연결선 203"/>
          <p:cNvCxnSpPr/>
          <p:nvPr/>
        </p:nvCxnSpPr>
        <p:spPr>
          <a:xfrm flipV="1">
            <a:off x="6972977" y="6393708"/>
            <a:ext cx="356489" cy="1607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6595500" y="612873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include</a:t>
            </a:r>
            <a:endParaRPr lang="ko-KR" altLang="en-US" sz="1200" b="1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50934-0DA1-7CD2-9A3D-89893503441A}"/>
              </a:ext>
            </a:extLst>
          </p:cNvPr>
          <p:cNvSpPr txBox="1">
            <a:spLocks/>
          </p:cNvSpPr>
          <p:nvPr/>
        </p:nvSpPr>
        <p:spPr>
          <a:xfrm>
            <a:off x="492243" y="180067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7. </a:t>
            </a:r>
            <a:r>
              <a:rPr lang="ko-KR" altLang="en-US" sz="3200" b="1" dirty="0" err="1">
                <a:solidFill>
                  <a:srgbClr val="BE8D6E"/>
                </a:solidFill>
              </a:rPr>
              <a:t>유스케이스</a:t>
            </a:r>
            <a:r>
              <a:rPr lang="ko-KR" altLang="en-US" sz="3200" b="1" dirty="0">
                <a:solidFill>
                  <a:srgbClr val="BE8D6E"/>
                </a:solidFill>
              </a:rPr>
              <a:t> 다이어그램 </a:t>
            </a:r>
            <a:r>
              <a:rPr lang="en-US" altLang="ko-KR" sz="3200" b="1" dirty="0">
                <a:solidFill>
                  <a:srgbClr val="BE8D6E"/>
                </a:solidFill>
              </a:rPr>
              <a:t>(</a:t>
            </a:r>
            <a:r>
              <a:rPr lang="en-US" altLang="ko-KR" sz="3200" b="1" dirty="0" err="1">
                <a:solidFill>
                  <a:srgbClr val="BE8D6E"/>
                </a:solidFill>
              </a:rPr>
              <a:t>usecase</a:t>
            </a:r>
            <a:r>
              <a:rPr lang="en-US" altLang="ko-KR" sz="3200" b="1" dirty="0">
                <a:solidFill>
                  <a:srgbClr val="BE8D6E"/>
                </a:solidFill>
              </a:rPr>
              <a:t> diagram)</a:t>
            </a:r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A2C8C80-2CE6-1743-44CF-B51BBCBB82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19812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38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486400" y="1714500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628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2" idx="2"/>
          </p:cNvCxnSpPr>
          <p:nvPr/>
        </p:nvCxnSpPr>
        <p:spPr>
          <a:xfrm>
            <a:off x="8908992" y="1866900"/>
            <a:ext cx="6408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2"/>
          </p:cNvCxnSpPr>
          <p:nvPr/>
        </p:nvCxnSpPr>
        <p:spPr>
          <a:xfrm>
            <a:off x="10648776" y="1866900"/>
            <a:ext cx="19224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4" idx="2"/>
          </p:cNvCxnSpPr>
          <p:nvPr/>
        </p:nvCxnSpPr>
        <p:spPr>
          <a:xfrm>
            <a:off x="12388560" y="1866900"/>
            <a:ext cx="3204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2"/>
          </p:cNvCxnSpPr>
          <p:nvPr/>
        </p:nvCxnSpPr>
        <p:spPr>
          <a:xfrm>
            <a:off x="14128345" y="1866900"/>
            <a:ext cx="44855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5849600" y="1866900"/>
            <a:ext cx="0" cy="67056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920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방문이용자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5898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98768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438552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목록 및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 상세</a:t>
            </a:r>
            <a:endParaRPr lang="en-US" altLang="ko-KR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78336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상품검색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918120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장바구니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165790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상품주문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3397689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마이페이지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474" y="1028700"/>
            <a:ext cx="1461311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게시판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12875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347087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06064" y="20925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회원정보입력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018200" y="191920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1-1.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아이디</a:t>
            </a:r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이메일 </a:t>
            </a:r>
            <a:endParaRPr lang="en-US" altLang="ko-KR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lang="en-US" altLang="ko-KR" sz="12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</a:t>
            </a:r>
            <a:r>
              <a:rPr lang="ko-KR" altLang="en-US" sz="12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중복체크</a:t>
            </a:r>
            <a:endParaRPr lang="ko-KR" altLang="en-US" sz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9452" y="2501785"/>
            <a:ext cx="464694" cy="165349"/>
          </a:xfrm>
          <a:prstGeom prst="rect">
            <a:avLst/>
          </a:prstGeom>
          <a:solidFill>
            <a:schemeClr val="bg1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구부러진 연결선 75"/>
          <p:cNvCxnSpPr>
            <a:stCxn id="71" idx="0"/>
            <a:endCxn id="10" idx="3"/>
          </p:cNvCxnSpPr>
          <p:nvPr/>
        </p:nvCxnSpPr>
        <p:spPr>
          <a:xfrm rot="16200000" flipH="1">
            <a:off x="3904036" y="2224351"/>
            <a:ext cx="184160" cy="536059"/>
          </a:xfrm>
          <a:prstGeom prst="curvedConnector4">
            <a:avLst>
              <a:gd name="adj1" fmla="val -124131"/>
              <a:gd name="adj2" fmla="val 14264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/>
          <p:cNvCxnSpPr/>
          <p:nvPr/>
        </p:nvCxnSpPr>
        <p:spPr>
          <a:xfrm>
            <a:off x="2438400" y="24923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>
            <a:off x="2438400" y="264478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106064" y="27783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612875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05401" y="34545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2461978" y="3543300"/>
            <a:ext cx="24674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2475255" y="3704138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264865" y="3151191"/>
            <a:ext cx="8883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917682" y="3796662"/>
            <a:ext cx="17219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회원정보확인승인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1612875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781800" y="4330879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2527777" y="44577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>
            <a:off x="2527777" y="4610100"/>
            <a:ext cx="41148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08118" y="4100924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조회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926041" y="4686300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1612875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8527991" y="52266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2527777" y="52959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H="1">
            <a:off x="2527777" y="5448300"/>
            <a:ext cx="585422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157345" y="4922557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검색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153238" y="552993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정보 확인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6778768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267775" y="59055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6" name="직선 화살표 연결선 1015"/>
          <p:cNvCxnSpPr/>
          <p:nvPr/>
        </p:nvCxnSpPr>
        <p:spPr>
          <a:xfrm>
            <a:off x="7620000" y="6031136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7652844" y="6183536"/>
            <a:ext cx="244089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40736" y="632233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8033571" y="6247639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확인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10277388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2006339" y="660481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7" name="그룹 1016"/>
          <p:cNvGrpSpPr/>
          <p:nvPr/>
        </p:nvGrpSpPr>
        <p:grpSpPr>
          <a:xfrm>
            <a:off x="11091939" y="6672237"/>
            <a:ext cx="838200" cy="152400"/>
            <a:chOff x="9436029" y="3174957"/>
            <a:chExt cx="838200" cy="152400"/>
          </a:xfrm>
        </p:grpSpPr>
        <p:cxnSp>
          <p:nvCxnSpPr>
            <p:cNvPr id="161" name="직선 화살표 연결선 160"/>
            <p:cNvCxnSpPr/>
            <p:nvPr/>
          </p:nvCxnSpPr>
          <p:spPr>
            <a:xfrm>
              <a:off x="9436029" y="31749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rot="10800000">
              <a:off x="9436029" y="3327357"/>
              <a:ext cx="83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8033571" y="5676900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장바구니 상품 담기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0940736" y="7045523"/>
            <a:ext cx="15456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상품주문 확인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1612875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3770781" y="729107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9" name="직선 화살표 연결선 1018"/>
          <p:cNvCxnSpPr/>
          <p:nvPr/>
        </p:nvCxnSpPr>
        <p:spPr>
          <a:xfrm>
            <a:off x="2475255" y="7429500"/>
            <a:ext cx="11164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H="1">
            <a:off x="2462503" y="7581900"/>
            <a:ext cx="1117729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505200" y="7045523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11.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505200" y="7658100"/>
            <a:ext cx="4695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12. 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주문내역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리뷰내역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</a:t>
            </a:r>
            <a:r>
              <a:rPr lang="en-US" altLang="ko-KR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QnA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내역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 정보 등 확인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612875" y="8082673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15468600" y="808308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2475255" y="8191500"/>
            <a:ext cx="12840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flipH="1">
            <a:off x="2462504" y="8343900"/>
            <a:ext cx="1285369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9167205" y="8428387"/>
            <a:ext cx="13789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게시판 확인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44000" y="7811988"/>
            <a:ext cx="43540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글 작성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답글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 달기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BE8D6E"/>
                </a:solidFill>
              </a:rPr>
              <a:t>8.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>
                <a:solidFill>
                  <a:srgbClr val="BE8D6E"/>
                </a:solidFill>
              </a:rPr>
              <a:t>(user 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905000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29045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81934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217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456722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226489" y="1098796"/>
            <a:ext cx="0" cy="6858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0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07298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로그인</a:t>
            </a:r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/</a:t>
            </a:r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아웃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71596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상품관리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135894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공지사항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800192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FAQ</a:t>
            </a:r>
            <a:endParaRPr lang="ko-KR" altLang="en-US" sz="1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64489" y="1028700"/>
            <a:ext cx="1524000" cy="8382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01763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60719" y="2400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438400" y="2092523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로그인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383268" y="2492380"/>
            <a:ext cx="16464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362201" y="2644780"/>
            <a:ext cx="160019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27783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 승인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800934" y="3486798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01763" y="3517312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8400" y="36165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438400" y="3768923"/>
            <a:ext cx="418531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69151" y="3249915"/>
            <a:ext cx="21210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등록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69151" y="3845123"/>
            <a:ext cx="15279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상품 목록 확인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501763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601179" y="4686300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461260" y="47946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461260" y="4947031"/>
            <a:ext cx="697418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2400" y="4419735"/>
            <a:ext cx="441659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조회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댓글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62400" y="5064323"/>
            <a:ext cx="18614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공지사항 목록 확인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01763" y="5751336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90962" y="5616965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2438400" y="5811159"/>
            <a:ext cx="9530363" cy="3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2438400" y="5997965"/>
            <a:ext cx="94488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8050" y="5445472"/>
            <a:ext cx="26581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작성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수정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/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삭제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39586" y="6131123"/>
            <a:ext cx="1497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8. FAQ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목록 확인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501763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845489" y="6868347"/>
            <a:ext cx="762000" cy="38100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438400" y="7143523"/>
            <a:ext cx="12268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93643" y="6588323"/>
            <a:ext cx="2688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매출 통계 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일별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/ </a:t>
            </a:r>
            <a:r>
              <a:rPr lang="ko-KR" altLang="en-US" sz="1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카테고리별</a:t>
            </a:r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endParaRPr lang="ko-KR" altLang="en-US" sz="1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3643" y="7274123"/>
            <a:ext cx="15921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10. </a:t>
            </a:r>
            <a:r>
              <a:rPr lang="ko-KR" altLang="en-US" sz="1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통계 결과 학인</a:t>
            </a: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2438400" y="6964035"/>
            <a:ext cx="12268200" cy="4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제목 1">
            <a:extLst>
              <a:ext uri="{FF2B5EF4-FFF2-40B4-BE49-F238E27FC236}">
                <a16:creationId xmlns:a16="http://schemas.microsoft.com/office/drawing/2014/main" id="{B4924553-FB7F-544D-3B53-DCB3C2DB51AC}"/>
              </a:ext>
            </a:extLst>
          </p:cNvPr>
          <p:cNvSpPr txBox="1">
            <a:spLocks/>
          </p:cNvSpPr>
          <p:nvPr/>
        </p:nvSpPr>
        <p:spPr>
          <a:xfrm>
            <a:off x="-253939" y="143518"/>
            <a:ext cx="10902714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rgbClr val="BE8D6E"/>
                </a:solidFill>
              </a:rPr>
              <a:t>  8</a:t>
            </a:r>
            <a:r>
              <a:rPr lang="en-US" altLang="ko-KR" sz="3200" b="1" dirty="0">
                <a:solidFill>
                  <a:srgbClr val="BE8D6E"/>
                </a:solidFill>
              </a:rPr>
              <a:t>.</a:t>
            </a:r>
            <a:r>
              <a:rPr lang="ko-KR" altLang="en-US" sz="3200" b="1" dirty="0">
                <a:solidFill>
                  <a:srgbClr val="BE8D6E"/>
                </a:solidFill>
              </a:rPr>
              <a:t> 순차 다이어그램 </a:t>
            </a:r>
            <a:r>
              <a:rPr lang="en-US" altLang="ko-KR" sz="1800" b="1" dirty="0" smtClean="0">
                <a:solidFill>
                  <a:srgbClr val="BE8D6E"/>
                </a:solidFill>
              </a:rPr>
              <a:t>(admin </a:t>
            </a:r>
            <a:r>
              <a:rPr lang="en-US" altLang="ko-KR" sz="1800" b="1" dirty="0">
                <a:solidFill>
                  <a:srgbClr val="BE8D6E"/>
                </a:solidFill>
              </a:rPr>
              <a:t>mode sequence diagram)</a:t>
            </a:r>
            <a:endParaRPr lang="ko-KR" altLang="en-US" sz="1800" b="1" dirty="0">
              <a:solidFill>
                <a:srgbClr val="BE8D6E"/>
              </a:solidFill>
            </a:endParaRPr>
          </a:p>
          <a:p>
            <a:endParaRPr lang="ko-KR" altLang="en-US" sz="3200" b="1" dirty="0">
              <a:solidFill>
                <a:srgbClr val="BE8D6E"/>
              </a:solidFill>
            </a:endParaRPr>
          </a:p>
        </p:txBody>
      </p:sp>
      <p:pic>
        <p:nvPicPr>
          <p:cNvPr id="59" name="그래픽 2" descr="곰 발바닥 단색으로 채워진">
            <a:extLst>
              <a:ext uri="{FF2B5EF4-FFF2-40B4-BE49-F238E27FC236}">
                <a16:creationId xmlns:a16="http://schemas.microsoft.com/office/drawing/2014/main" id="{432C2095-3278-4D78-6C0B-8FDA03A71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3900" y="124374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00100"/>
            <a:ext cx="12468708" cy="8336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DFD(Data Flow Diagram) –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주문</a:t>
            </a: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34" y="727750"/>
            <a:ext cx="12326666" cy="84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52022"/>
            <a:ext cx="13258800" cy="2588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10" y="3342822"/>
            <a:ext cx="13293600" cy="3657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7" y="7000422"/>
            <a:ext cx="13253000" cy="21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김소연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1" y="952500"/>
            <a:ext cx="1643291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err="1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신치윤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941"/>
          <a:stretch/>
        </p:blipFill>
        <p:spPr>
          <a:xfrm>
            <a:off x="1371600" y="800100"/>
            <a:ext cx="14887092" cy="83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826F37-B53A-6B19-DA9D-8B51609268E9}"/>
              </a:ext>
            </a:extLst>
          </p:cNvPr>
          <p:cNvSpPr/>
          <p:nvPr/>
        </p:nvSpPr>
        <p:spPr>
          <a:xfrm>
            <a:off x="1310541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제목 1"/>
          <p:cNvSpPr txBox="1">
            <a:spLocks/>
          </p:cNvSpPr>
          <p:nvPr/>
        </p:nvSpPr>
        <p:spPr>
          <a:xfrm>
            <a:off x="1519238" y="553934"/>
            <a:ext cx="20082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40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2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5" name="그래픽 4" descr="곰 발바닥 단색으로 채워진">
            <a:extLst>
              <a:ext uri="{FF2B5EF4-FFF2-40B4-BE49-F238E27FC236}">
                <a16:creationId xmlns:a16="http://schemas.microsoft.com/office/drawing/2014/main" id="{B8D0F9CA-E3E5-38DE-EB9F-70B3F9746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grpSp>
        <p:nvGrpSpPr>
          <p:cNvPr id="19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16" name="자유형 15">
            <a:extLst>
              <a:ext uri="{FF2B5EF4-FFF2-40B4-BE49-F238E27FC236}">
                <a16:creationId xmlns:a16="http://schemas.microsoft.com/office/drawing/2014/main" id="{BE667B24-79EC-3FE3-4FC3-D62E5FF86B20}"/>
              </a:ext>
            </a:extLst>
          </p:cNvPr>
          <p:cNvSpPr/>
          <p:nvPr/>
        </p:nvSpPr>
        <p:spPr>
          <a:xfrm>
            <a:off x="1519238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분석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781BD0-1CBE-9B0E-B057-13802F0995E9}"/>
              </a:ext>
            </a:extLst>
          </p:cNvPr>
          <p:cNvSpPr/>
          <p:nvPr/>
        </p:nvSpPr>
        <p:spPr>
          <a:xfrm>
            <a:off x="7000875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DB5D4AF8-9CAA-3862-509F-BC39BCE3F11E}"/>
              </a:ext>
            </a:extLst>
          </p:cNvPr>
          <p:cNvSpPr/>
          <p:nvPr/>
        </p:nvSpPr>
        <p:spPr>
          <a:xfrm>
            <a:off x="7239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설계 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811245-4AA7-D2B5-6CAB-EA4F82870596}"/>
              </a:ext>
            </a:extLst>
          </p:cNvPr>
          <p:cNvSpPr/>
          <p:nvPr/>
        </p:nvSpPr>
        <p:spPr>
          <a:xfrm>
            <a:off x="12691209" y="2425199"/>
            <a:ext cx="4286250" cy="4729681"/>
          </a:xfrm>
          <a:prstGeom prst="rect">
            <a:avLst/>
          </a:prstGeom>
          <a:noFill/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E9F6DE1E-4D40-882F-D38F-5F4E972D57E1}"/>
              </a:ext>
            </a:extLst>
          </p:cNvPr>
          <p:cNvSpPr/>
          <p:nvPr/>
        </p:nvSpPr>
        <p:spPr>
          <a:xfrm>
            <a:off x="12954000" y="6566834"/>
            <a:ext cx="3814762" cy="1015066"/>
          </a:xfrm>
          <a:custGeom>
            <a:avLst/>
            <a:gdLst>
              <a:gd name="connsiteX0" fmla="*/ 0 w 3814762"/>
              <a:gd name="connsiteY0" fmla="*/ 0 h 1200150"/>
              <a:gd name="connsiteX1" fmla="*/ 2225278 w 3814762"/>
              <a:gd name="connsiteY1" fmla="*/ 0 h 1200150"/>
              <a:gd name="connsiteX2" fmla="*/ 2679870 w 3814762"/>
              <a:gd name="connsiteY2" fmla="*/ -128416 h 1200150"/>
              <a:gd name="connsiteX3" fmla="*/ 3178968 w 3814762"/>
              <a:gd name="connsiteY3" fmla="*/ 0 h 1200150"/>
              <a:gd name="connsiteX4" fmla="*/ 3814762 w 3814762"/>
              <a:gd name="connsiteY4" fmla="*/ 0 h 1200150"/>
              <a:gd name="connsiteX5" fmla="*/ 3814762 w 3814762"/>
              <a:gd name="connsiteY5" fmla="*/ 200025 h 1200150"/>
              <a:gd name="connsiteX6" fmla="*/ 3814762 w 3814762"/>
              <a:gd name="connsiteY6" fmla="*/ 200025 h 1200150"/>
              <a:gd name="connsiteX7" fmla="*/ 3814762 w 3814762"/>
              <a:gd name="connsiteY7" fmla="*/ 500063 h 1200150"/>
              <a:gd name="connsiteX8" fmla="*/ 3814762 w 3814762"/>
              <a:gd name="connsiteY8" fmla="*/ 1200150 h 1200150"/>
              <a:gd name="connsiteX9" fmla="*/ 3178968 w 3814762"/>
              <a:gd name="connsiteY9" fmla="*/ 1200150 h 1200150"/>
              <a:gd name="connsiteX10" fmla="*/ 2225278 w 3814762"/>
              <a:gd name="connsiteY10" fmla="*/ 1200150 h 1200150"/>
              <a:gd name="connsiteX11" fmla="*/ 2225278 w 3814762"/>
              <a:gd name="connsiteY11" fmla="*/ 1200150 h 1200150"/>
              <a:gd name="connsiteX12" fmla="*/ 0 w 3814762"/>
              <a:gd name="connsiteY12" fmla="*/ 1200150 h 1200150"/>
              <a:gd name="connsiteX13" fmla="*/ 0 w 3814762"/>
              <a:gd name="connsiteY13" fmla="*/ 500063 h 1200150"/>
              <a:gd name="connsiteX14" fmla="*/ 0 w 3814762"/>
              <a:gd name="connsiteY14" fmla="*/ 200025 h 1200150"/>
              <a:gd name="connsiteX15" fmla="*/ 0 w 3814762"/>
              <a:gd name="connsiteY15" fmla="*/ 200025 h 1200150"/>
              <a:gd name="connsiteX16" fmla="*/ 0 w 3814762"/>
              <a:gd name="connsiteY1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4762" h="1200150">
                <a:moveTo>
                  <a:pt x="0" y="0"/>
                </a:moveTo>
                <a:lnTo>
                  <a:pt x="2225278" y="0"/>
                </a:lnTo>
                <a:lnTo>
                  <a:pt x="2679870" y="-128416"/>
                </a:lnTo>
                <a:lnTo>
                  <a:pt x="3178968" y="0"/>
                </a:lnTo>
                <a:lnTo>
                  <a:pt x="3814762" y="0"/>
                </a:lnTo>
                <a:lnTo>
                  <a:pt x="3814762" y="200025"/>
                </a:lnTo>
                <a:lnTo>
                  <a:pt x="3814762" y="200025"/>
                </a:lnTo>
                <a:lnTo>
                  <a:pt x="3814762" y="500063"/>
                </a:lnTo>
                <a:lnTo>
                  <a:pt x="3814762" y="1200150"/>
                </a:lnTo>
                <a:lnTo>
                  <a:pt x="3178968" y="1200150"/>
                </a:lnTo>
                <a:lnTo>
                  <a:pt x="2225278" y="1200150"/>
                </a:lnTo>
                <a:lnTo>
                  <a:pt x="2225278" y="1200150"/>
                </a:lnTo>
                <a:lnTo>
                  <a:pt x="0" y="1200150"/>
                </a:lnTo>
                <a:lnTo>
                  <a:pt x="0" y="500063"/>
                </a:lnTo>
                <a:lnTo>
                  <a:pt x="0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BE8D6E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160020" numCol="1" spcCol="1270" anchor="ctr" anchorCtr="0">
            <a:noAutofit/>
          </a:bodyPr>
          <a:lstStyle/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en-US" altLang="ja-JP" sz="32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 Unicode MS" panose="020B0604020202020204" pitchFamily="50" charset="-128"/>
            </a:endParaRPr>
          </a:p>
          <a:p>
            <a:pPr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3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 Unicode MS" panose="020B0604020202020204" pitchFamily="50" charset="-128"/>
              </a:rPr>
              <a:t>구현 및 테스트</a:t>
            </a:r>
            <a:endParaRPr kumimoji="1" lang="ja-JP" altLang="en-US" sz="3200">
              <a:solidFill>
                <a:schemeClr val="tx1"/>
              </a:solidFill>
              <a:latin typeface="Apple SD Gothic Neo" panose="02000300000000000000" pitchFamily="2" charset="-127"/>
              <a:ea typeface="+mj-ea"/>
              <a:cs typeface="Arial Unicode MS" panose="020B0604020202020204" pitchFamily="50" charset="-128"/>
            </a:endParaRPr>
          </a:p>
          <a:p>
            <a:pPr marL="0" lvl="0" indent="0" algn="ctr" defTabSz="1866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200" kern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3B989F-39E7-FC8D-7E6E-73A875B0C2C5}"/>
              </a:ext>
            </a:extLst>
          </p:cNvPr>
          <p:cNvSpPr txBox="1"/>
          <p:nvPr/>
        </p:nvSpPr>
        <p:spPr>
          <a:xfrm>
            <a:off x="2293733" y="2704760"/>
            <a:ext cx="2028119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작업분할구조도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업무분장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작업일정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요구사항분석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C67A0-4C6B-7FF7-CD6E-AF6E1941D1FD}"/>
              </a:ext>
            </a:extLst>
          </p:cNvPr>
          <p:cNvSpPr txBox="1"/>
          <p:nvPr/>
        </p:nvSpPr>
        <p:spPr>
          <a:xfrm>
            <a:off x="7922718" y="2704760"/>
            <a:ext cx="2458303" cy="316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Usecase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Diagram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DFD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기능정의서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스토리보드 및 </a:t>
            </a:r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C56DAA-ACAA-F484-5512-19639C0B82B1}"/>
              </a:ext>
            </a:extLst>
          </p:cNvPr>
          <p:cNvSpPr txBox="1"/>
          <p:nvPr/>
        </p:nvSpPr>
        <p:spPr>
          <a:xfrm>
            <a:off x="13274931" y="2922126"/>
            <a:ext cx="3118806" cy="1596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핵심코드 및 시연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차후 개발 내용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0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71292" y="161011"/>
            <a:ext cx="903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800" b="1" dirty="0" err="1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기능정의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설계 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유민상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316480"/>
            <a:ext cx="14136094" cy="72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DB </a:t>
            </a:r>
            <a:r>
              <a:rPr lang="ko-KR" altLang="en-US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2800" b="1" dirty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ERD)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" y="894135"/>
            <a:ext cx="17052130" cy="82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6772029" y="601747"/>
            <a:ext cx="83216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100" dirty="0" smtClean="0">
                <a:solidFill>
                  <a:srgbClr val="BE8D6E"/>
                </a:solidFill>
                <a:latin typeface="S-Core Dream 3 Light" pitchFamily="34" charset="0"/>
                <a:cs typeface="S-Core Dream 3 Light" pitchFamily="34" charset="0"/>
              </a:rPr>
              <a:t>01</a:t>
            </a:r>
            <a:endParaRPr lang="en-US" dirty="0">
              <a:solidFill>
                <a:srgbClr val="BE8D6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291" y="161011"/>
            <a:ext cx="38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Project Explorer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28" y="722719"/>
            <a:ext cx="2667372" cy="84593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02" y="722719"/>
            <a:ext cx="2495898" cy="84593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60" y="760825"/>
            <a:ext cx="2438740" cy="8421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439" y="741772"/>
            <a:ext cx="2229161" cy="84403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722826"/>
            <a:ext cx="2534004" cy="76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381"/>
            <a:ext cx="10381817" cy="3274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0819"/>
            <a:ext cx="10381817" cy="3228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0" y="6438900"/>
            <a:ext cx="10415815" cy="3203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6951" y="674134"/>
            <a:ext cx="1420164" cy="482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831210" y="80275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71902" y="2785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90801" y="396430"/>
            <a:ext cx="6783164" cy="632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58897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43201" y="36048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3104" y="697933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87205" y="883260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증정 이벤트 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버튼 클릭 시 다시 나타나지 않는다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로그인 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헤더의 메뉴가 다르게 보인다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상품명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검색은 비회원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회원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관리자 모두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개수는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aop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이용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베스트 상품 슬라이드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조회수 기준 베스트 상품 선별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해당 상품 상세보기 페이지로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신상품 추천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클릭 시 상품 상세보기 페이지로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영역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회사 정보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800" y="56855"/>
            <a:ext cx="10668000" cy="252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981200" y="6537345"/>
            <a:ext cx="7392765" cy="1955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81200" y="3376749"/>
            <a:ext cx="7392765" cy="2935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819400" y="8565096"/>
            <a:ext cx="5410200" cy="1175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2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09" y="335781"/>
            <a:ext cx="9881991" cy="589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16" y="6282574"/>
            <a:ext cx="9107139" cy="3280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01" y="597003"/>
            <a:ext cx="1133633" cy="3477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0252" y="16395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0046" y="42800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10708" y="9117541"/>
            <a:ext cx="2094142" cy="551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171580" y="58224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89843" y="90680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헤더에서 상품 카테고리를 골라 접근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카테고리 별 분류된 상품을 정렬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정렬 기준은 상품 등록일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대표이미지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상품 가격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할인이 있다면 할인된 가격 출력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처리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클 경우에만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03558" y="435710"/>
            <a:ext cx="1508442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4859589" y="3624864"/>
            <a:ext cx="2057400" cy="2657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960314" y="373361"/>
            <a:ext cx="1447800" cy="3928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리스트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구부러진 연결선 21"/>
          <p:cNvCxnSpPr>
            <a:stCxn id="27" idx="0"/>
            <a:endCxn id="25" idx="0"/>
          </p:cNvCxnSpPr>
          <p:nvPr/>
        </p:nvCxnSpPr>
        <p:spPr>
          <a:xfrm rot="16200000" flipH="1">
            <a:off x="4239821" y="-2182247"/>
            <a:ext cx="62349" cy="5173565"/>
          </a:xfrm>
          <a:prstGeom prst="curvedConnector3">
            <a:avLst>
              <a:gd name="adj1" fmla="val -36664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5" y="1318211"/>
            <a:ext cx="3614732" cy="11524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0" y="319215"/>
            <a:ext cx="7153851" cy="2636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0" y="3467100"/>
            <a:ext cx="10422480" cy="5838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65291" y="186174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98485" y="96426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56594" y="357175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5947" y="907674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헤더의 돋보기 아이콘을 클릭해서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재클릭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시 다시 닫힌다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아무 글자를 입력하지 않거나 스페이스만 입력하면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경고창을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띄운다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검색 결과  화면은 기본적으로 상품 리스트와 크게 다르지 않다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상단에 다시 검색할 수 있는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검색창이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열려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조회된 상품 개수가 페이지 사이즈보다 크다면 페이지네비게이션을 나타낸다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2328" y="9353816"/>
            <a:ext cx="2470872" cy="463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검색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6454" y="1186069"/>
            <a:ext cx="3792231" cy="1284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286000" y="3467100"/>
            <a:ext cx="6096000" cy="2362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2" name="직사각형 21"/>
          <p:cNvSpPr/>
          <p:nvPr/>
        </p:nvSpPr>
        <p:spPr>
          <a:xfrm>
            <a:off x="490888" y="1540489"/>
            <a:ext cx="5605111" cy="783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56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" y="6271713"/>
            <a:ext cx="8011560" cy="27257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63" y="6459887"/>
            <a:ext cx="3829584" cy="204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54"/>
            <a:ext cx="8229600" cy="2458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4" y="264067"/>
            <a:ext cx="7545747" cy="3126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41279" y="-3575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05" y="11275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34655" y="28465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06901" y="5401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이미지 슬라이더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상품의 관련 정보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사이즈나 색상을 고를 수 있는 상품이 존재한다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둘다 없는 경우도 존재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옵션을 고르면 자동적으로 해당 옵션의 상품이 리스트에 추가된다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별개의 옵션을 가진 상품은 수량을 개별 관리한다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각 가격을 계산해서 총 금액을 계산하여 장바구니에 전송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중복된 옵션을 고를 경우 제지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 페이지 내 네비게이션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상품 리스트 추가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이미 장바구니에 존재하는 상품이면 중복 확인 후 진행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장바구니에 담기만 하고 쇼핑을 계속 진행할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66230" y="6371029"/>
            <a:ext cx="4116169" cy="2489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629788" y="6251014"/>
            <a:ext cx="4390012" cy="340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111" y="290849"/>
            <a:ext cx="3360308" cy="3042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803046" y="32246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6946" y="578228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4995" y="58716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53" y="1238044"/>
            <a:ext cx="3200847" cy="1629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5" y="3972194"/>
            <a:ext cx="4258269" cy="12670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11996" y="389164"/>
            <a:ext cx="3127004" cy="1325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4071419" y="1743405"/>
            <a:ext cx="3271497" cy="1266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8059560" y="1173926"/>
            <a:ext cx="3446640" cy="1827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4" name="직사각형 33"/>
          <p:cNvSpPr/>
          <p:nvPr/>
        </p:nvSpPr>
        <p:spPr>
          <a:xfrm>
            <a:off x="7089084" y="3871261"/>
            <a:ext cx="4330840" cy="1728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15" name="구부러진 연결선 14"/>
          <p:cNvCxnSpPr>
            <a:endCxn id="31" idx="3"/>
          </p:cNvCxnSpPr>
          <p:nvPr/>
        </p:nvCxnSpPr>
        <p:spPr>
          <a:xfrm rot="10800000" flipV="1">
            <a:off x="7342917" y="2262847"/>
            <a:ext cx="657637" cy="11380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147"/>
            <a:ext cx="11601965" cy="3545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0460"/>
            <a:ext cx="10720964" cy="6063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8178" y="561793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0763" y="84349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8969" y="688263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1643" y="864593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구매 후기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(Review)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회원이 첨부한 사진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매긴 리뷰 점수 등을 확인 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상세보기 페이지 내 네비게이션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위치로 이동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상품의 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로그인 한 회원이라면 자유롭게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QNA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전체리스트로 이동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(QNA)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해당 상품 관련 질문만 출력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클릭 시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질문 상세보기 페이지로 이동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62200" y="6161314"/>
            <a:ext cx="7086600" cy="537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20196" y="7278376"/>
            <a:ext cx="8444500" cy="458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상세보기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1956" y="7790123"/>
            <a:ext cx="8210244" cy="1563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05000" y="1186546"/>
            <a:ext cx="8077200" cy="2509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17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6" y="616391"/>
            <a:ext cx="11567104" cy="84895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69029" y="151176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62200" y="145619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94191" y="137476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4790" y="505969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옵션 별로 상품 별개 관리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수량 변경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화살표 버튼으로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개씩 변경해도 되고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직접 숫자를 입력해도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수량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변경시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모든 가격이 자동적으로 다시 계산 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별로 별개 주문이 가능하고 삭제도 가능하다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체크박스를 이용하여 선택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선택 삭제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혹은 전체 주문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 삭제도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사용자는 총 가격을 한눈에 확인 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주문하기 버튼은 전체 주문 기능과 동일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19334" y="5695325"/>
            <a:ext cx="9724865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766300" y="6815567"/>
            <a:ext cx="8215900" cy="1985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677400" y="2033505"/>
            <a:ext cx="1066800" cy="976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623412" y="2171700"/>
            <a:ext cx="1262788" cy="724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6300" y="805767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81600" y="2171700"/>
            <a:ext cx="762000" cy="749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37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78"/>
            <a:ext cx="11125200" cy="40783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" y="4152900"/>
            <a:ext cx="10008630" cy="533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68753" y="401186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038" y="44146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9284" y="480381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주문한 상품 리스트 확인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장바구니 돌아가기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배송 받을 정보 입력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우편번호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상세 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전화번호 모두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미입력시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진행 불가능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약관에 체크해야만 다음 진행이 가능하다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76400" y="5033800"/>
            <a:ext cx="8686800" cy="4320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9525000" y="3832854"/>
            <a:ext cx="1422915" cy="3200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939284" y="955427"/>
            <a:ext cx="9881115" cy="28322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59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FC5986-7C77-C6F2-948E-382F8BC08C8B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1136A5D2-FAF1-D47B-1CE8-9DB4EC9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694BB8-985E-D1D6-E605-0242136A58FF}"/>
              </a:ext>
            </a:extLst>
          </p:cNvPr>
          <p:cNvSpPr txBox="1"/>
          <p:nvPr/>
        </p:nvSpPr>
        <p:spPr>
          <a:xfrm>
            <a:off x="2656788" y="3898424"/>
            <a:ext cx="1264313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이용자는 등급에 따라 관리되며 최소 검색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 조회 기능부터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최대 상품 구매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회원가입시 쿠폰 수령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등급별 적립금 혜택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상품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구매시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리뷰 작성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685800" lvl="1">
              <a:lnSpc>
                <a:spcPct val="150000"/>
              </a:lnSpc>
            </a:pPr>
            <a:endParaRPr lang="en-US" altLang="ko-KR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  <a:p>
            <a:pPr marL="685800" lvl="1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관리자는 상품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공지사항 등록 및 삭제 등의 관리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문의 게시판 답변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QNA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게시판 답변 등의 기능을 이용할 수 있다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2828A-CF08-5D65-207F-A68D8C74AB3D}"/>
              </a:ext>
            </a:extLst>
          </p:cNvPr>
          <p:cNvSpPr txBox="1"/>
          <p:nvPr/>
        </p:nvSpPr>
        <p:spPr>
          <a:xfrm>
            <a:off x="3962400" y="1878546"/>
            <a:ext cx="10031913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400" dirty="0"/>
              <a:t>본</a:t>
            </a:r>
            <a:r>
              <a:rPr kumimoji="1" lang="ko-KR" altLang="en-US" sz="2400" dirty="0"/>
              <a:t> 시스템은 애견 쇼핑몰 상품 구매 기능과 관리자의 상품 관리 서비스를 </a:t>
            </a:r>
            <a:endParaRPr kumimoji="1" lang="en-US" altLang="ko-KR" sz="2400" dirty="0"/>
          </a:p>
          <a:p>
            <a:pPr algn="ctr">
              <a:lnSpc>
                <a:spcPct val="150000"/>
              </a:lnSpc>
            </a:pPr>
            <a:r>
              <a:rPr kumimoji="1" lang="ko-KR" altLang="en-US" sz="2400" dirty="0"/>
              <a:t>하나의 프로그램으로 이용 및 관리 할 수 있는 통합형 쇼핑몰 시스템이다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C94F9D-8114-9860-7708-FDF885E4A280}"/>
              </a:ext>
            </a:extLst>
          </p:cNvPr>
          <p:cNvSpPr/>
          <p:nvPr/>
        </p:nvSpPr>
        <p:spPr>
          <a:xfrm>
            <a:off x="1956277" y="46101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이용자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6CDB11-06AA-2662-33F3-2DC6629252D6}"/>
              </a:ext>
            </a:extLst>
          </p:cNvPr>
          <p:cNvSpPr/>
          <p:nvPr/>
        </p:nvSpPr>
        <p:spPr>
          <a:xfrm>
            <a:off x="1956277" y="7124700"/>
            <a:ext cx="1143000" cy="6096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관리자</a:t>
            </a:r>
          </a:p>
        </p:txBody>
      </p:sp>
      <p:pic>
        <p:nvPicPr>
          <p:cNvPr id="34" name="그래픽 33" descr="개집 윤곽선">
            <a:extLst>
              <a:ext uri="{FF2B5EF4-FFF2-40B4-BE49-F238E27FC236}">
                <a16:creationId xmlns:a16="http://schemas.microsoft.com/office/drawing/2014/main" id="{64E1954C-D4CE-6D20-C721-FC14578F9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48000" y="1926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2" y="1690714"/>
            <a:ext cx="11226847" cy="36813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7" y="571626"/>
            <a:ext cx="3389083" cy="14476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3" y="5571272"/>
            <a:ext cx="3133367" cy="3687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" y="5570042"/>
            <a:ext cx="3124751" cy="370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39" y="5598826"/>
            <a:ext cx="2462061" cy="365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570042"/>
            <a:ext cx="2802881" cy="36882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0108" y="34314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3748" y="955714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4290" y="482724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19463" y="235521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사용자가 가지고 있는 쿠폰 리스트를 보여준다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쿠폰 사용시 할인 적용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주문 처리 완료되면 쿠폰이 사라진다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 수단 변경 가능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테스트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체크시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결제 과정 생략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결제수단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en-US" altLang="ko-KR" sz="2000" b="1" dirty="0">
                <a:solidFill>
                  <a:schemeClr val="tx1"/>
                </a:solidFill>
              </a:rPr>
              <a:t>KG</a:t>
            </a:r>
            <a:r>
              <a:rPr lang="ko-KR" altLang="en-US" sz="2000" b="1" dirty="0" err="1">
                <a:solidFill>
                  <a:schemeClr val="tx1"/>
                </a:solidFill>
              </a:rPr>
              <a:t>이니시스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매일 자정에 자동 환불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>
                <a:solidFill>
                  <a:schemeClr val="tx1"/>
                </a:solidFill>
              </a:rPr>
              <a:t>실제 결제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출금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이 이루어지지 않는 </a:t>
            </a:r>
            <a:r>
              <a:rPr lang="en-US" altLang="ko-KR" sz="2000" b="1" dirty="0">
                <a:solidFill>
                  <a:schemeClr val="tx1"/>
                </a:solidFill>
              </a:rPr>
              <a:t>PG</a:t>
            </a:r>
            <a:r>
              <a:rPr lang="ko-KR" altLang="en-US" sz="2000" b="1" dirty="0">
                <a:solidFill>
                  <a:schemeClr val="tx1"/>
                </a:solidFill>
              </a:rPr>
              <a:t>사 </a:t>
            </a:r>
            <a:r>
              <a:rPr lang="ko-KR" altLang="en-US" sz="2000" b="1" dirty="0" err="1">
                <a:solidFill>
                  <a:schemeClr val="tx1"/>
                </a:solidFill>
              </a:rPr>
              <a:t>카카오페이</a:t>
            </a:r>
            <a:r>
              <a:rPr lang="en-US" altLang="ko-KR" sz="2000" b="1" dirty="0">
                <a:solidFill>
                  <a:schemeClr val="tx1"/>
                </a:solidFill>
              </a:rPr>
              <a:t>, KCP,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토스페이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할인까지 계산하여 총 금액을 확인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9192" y="5500359"/>
            <a:ext cx="11697878" cy="4168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5410200" y="3063102"/>
            <a:ext cx="5562600" cy="1216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주문서 작성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8117" y="3619500"/>
            <a:ext cx="3519632" cy="345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830026" y="278582"/>
            <a:ext cx="3567723" cy="2690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22" name="구부러진 연결선 21"/>
          <p:cNvCxnSpPr>
            <a:stCxn id="19" idx="3"/>
            <a:endCxn id="25" idx="0"/>
          </p:cNvCxnSpPr>
          <p:nvPr/>
        </p:nvCxnSpPr>
        <p:spPr>
          <a:xfrm>
            <a:off x="4397749" y="3792468"/>
            <a:ext cx="1431998" cy="170789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81603"/>
            <a:ext cx="11417802" cy="48814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" y="42254"/>
            <a:ext cx="11499256" cy="4644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18" y="4051223"/>
            <a:ext cx="944069" cy="902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3940" y="309602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4859" y="43667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57556" y="393203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218" y="463811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리스트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기능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기능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전체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 검색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작성자 검색으로 나뉜다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빈칸은 검색 할 수 없다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상세보기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 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작성일 등 정보 조회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댓글 작성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회원 로그인 중이라면 댓글 작성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수정 버튼 누르면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ajax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활용하여 댓글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 생성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댓글 삭제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0400" y="3983216"/>
            <a:ext cx="4343400" cy="1231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83566" y="7200900"/>
            <a:ext cx="11046434" cy="198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게시판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77256" y="3397802"/>
            <a:ext cx="1475944" cy="45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3566" y="1158630"/>
            <a:ext cx="11046434" cy="215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347032" y="5279291"/>
            <a:ext cx="11046434" cy="1769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850217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3929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938"/>
            <a:ext cx="9761173" cy="506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4199"/>
            <a:ext cx="10002488" cy="472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668" y="557258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7391" y="580372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4682" y="733237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7745" y="88506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관리자 상품 등록 페이지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등록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완료시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아래의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 자동으로 해당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상품코드가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되어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이미지 등록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첨부파일 받아서 이미지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사이즈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사이즈 등록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chemeClr val="tx1"/>
                </a:solidFill>
              </a:rPr>
              <a:t>상품 옵션 등록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색상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Select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상품코드의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색상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24000" y="8969614"/>
            <a:ext cx="9144000" cy="1010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등록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24000" y="7466072"/>
            <a:ext cx="9144000" cy="1030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600200" y="5755756"/>
            <a:ext cx="9067800" cy="1292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1268260" y="650774"/>
            <a:ext cx="9687884" cy="4492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87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4637"/>
            <a:ext cx="11565213" cy="5363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48301"/>
            <a:ext cx="10955905" cy="4800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53035" y="153076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97375" y="21755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0569" y="1498495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2637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검색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빠르게 검색해서 원하는 상품만 수정하거나 판매 정지 가능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해당 상품 수정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form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이동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전환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상품을 판매 중지하거나 다시 재판매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있다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수정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상품 정보 수정 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400" y="2095500"/>
            <a:ext cx="6324600" cy="333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353859" y="5939920"/>
            <a:ext cx="10921127" cy="4347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관리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52033" y="2098247"/>
            <a:ext cx="1522954" cy="30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3886200" y="650774"/>
            <a:ext cx="3657600" cy="658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" name="구부러진 연결선 4"/>
          <p:cNvCxnSpPr>
            <a:endCxn id="27" idx="1"/>
          </p:cNvCxnSpPr>
          <p:nvPr/>
        </p:nvCxnSpPr>
        <p:spPr>
          <a:xfrm rot="5400000">
            <a:off x="-2493773" y="5086286"/>
            <a:ext cx="5874807" cy="179541"/>
          </a:xfrm>
          <a:prstGeom prst="curvedConnector4">
            <a:avLst>
              <a:gd name="adj1" fmla="val 31501"/>
              <a:gd name="adj2" fmla="val 22732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9" y="4681895"/>
            <a:ext cx="5745118" cy="4748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7"/>
            <a:ext cx="11755711" cy="428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21" y="4590135"/>
            <a:ext cx="5844879" cy="4896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13031" y="4685386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1" y="171561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133287" y="560598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06007" y="3663389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클릭 시 공지사항 수정으로 이동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수정 영역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삭제 버튼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검색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전체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내용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사용자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공지사항 등록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247" y="5512197"/>
            <a:ext cx="5786370" cy="3917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6007372" y="5393272"/>
            <a:ext cx="5748337" cy="4226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0" y="3925696"/>
            <a:ext cx="4038600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10668000" y="1186546"/>
            <a:ext cx="837154" cy="2298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8008" y="4811643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5844" y="2423499"/>
            <a:ext cx="7847556" cy="532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8" name="구부러진 연결선 7"/>
          <p:cNvCxnSpPr>
            <a:stCxn id="22" idx="3"/>
            <a:endCxn id="27" idx="0"/>
          </p:cNvCxnSpPr>
          <p:nvPr/>
        </p:nvCxnSpPr>
        <p:spPr>
          <a:xfrm>
            <a:off x="8153400" y="2689501"/>
            <a:ext cx="728141" cy="270377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" y="278580"/>
            <a:ext cx="11486990" cy="89797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59344" y="278581"/>
            <a:ext cx="47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28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코드 및 시연 화면</a:t>
            </a:r>
            <a:endParaRPr lang="ko-KR" altLang="en-US" sz="28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4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4484" y="5227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42077" y="2689501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887200" y="1043400"/>
            <a:ext cx="5716800" cy="8367300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예외 상황 발생시 예외 페이지로 전환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404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2000" b="1" dirty="0" smtClean="0">
                <a:solidFill>
                  <a:schemeClr val="tx1"/>
                </a:solidFill>
              </a:rPr>
              <a:t>500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에러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에러 종류에 따라 문구가 다르다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chemeClr val="tx1"/>
                </a:solidFill>
              </a:rPr>
              <a:t>뒤로가기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메인페이지로 가는 버튼 구현 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26750" y="5166841"/>
            <a:ext cx="2583650" cy="738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4038600" y="2689501"/>
            <a:ext cx="3429000" cy="1844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290399" y="1309657"/>
            <a:ext cx="2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756B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페이지</a:t>
            </a:r>
            <a:endParaRPr lang="ko-KR" altLang="en-US" sz="2400" b="1" dirty="0">
              <a:solidFill>
                <a:srgbClr val="756B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7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</a:t>
            </a:r>
            <a:r>
              <a:rPr kumimoji="1" lang="en-US" altLang="ko-KR" sz="2000" dirty="0">
                <a:solidFill>
                  <a:schemeClr val="tx1"/>
                </a:solidFill>
              </a:rPr>
              <a:t>ID</a:t>
            </a:r>
            <a:r>
              <a:rPr kumimoji="1" lang="ko-KR" altLang="en-US" sz="2000" dirty="0">
                <a:solidFill>
                  <a:schemeClr val="tx1"/>
                </a:solidFill>
              </a:rPr>
              <a:t>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</a:t>
            </a:r>
            <a:r>
              <a:rPr kumimoji="1" lang="ko-KR" altLang="en-US" sz="2000" dirty="0">
                <a:solidFill>
                  <a:schemeClr val="tx1"/>
                </a:solidFill>
              </a:rPr>
              <a:t> 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회원가입 시 메일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0949381-AD5E-654F-14F0-C37CC8FC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" y="1219202"/>
            <a:ext cx="7772400" cy="7754593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E6B20C0-0C30-DEC1-E377-B192A66D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3" y="2494738"/>
            <a:ext cx="5271577" cy="6473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5410200" y="3314700"/>
            <a:ext cx="4953000" cy="495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D2AA24-E6F5-B4DC-234A-1DF757362A25}"/>
              </a:ext>
            </a:extLst>
          </p:cNvPr>
          <p:cNvSpPr/>
          <p:nvPr/>
        </p:nvSpPr>
        <p:spPr>
          <a:xfrm>
            <a:off x="8763000" y="3467100"/>
            <a:ext cx="1258078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5236070" y="303304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8525281" y="315335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3CF2D64-D53F-1D01-1E68-FB40B6067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2456838"/>
            <a:ext cx="4441330" cy="536661"/>
          </a:xfrm>
          <a:prstGeom prst="rect">
            <a:avLst/>
          </a:prstGeom>
        </p:spPr>
      </p:pic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29" y="1867075"/>
            <a:ext cx="4356099" cy="608713"/>
          </a:xfrm>
          <a:prstGeom prst="rect">
            <a:avLst/>
          </a:prstGeom>
        </p:spPr>
      </p:pic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5B7AAAA0-2AEC-48B0-A47E-5F9988733A25}"/>
              </a:ext>
            </a:extLst>
          </p:cNvPr>
          <p:cNvCxnSpPr>
            <a:stCxn id="21" idx="1"/>
          </p:cNvCxnSpPr>
          <p:nvPr/>
        </p:nvCxnSpPr>
        <p:spPr>
          <a:xfrm rot="10800000">
            <a:off x="8049378" y="2993500"/>
            <a:ext cx="713622" cy="77840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8696228" y="541020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8406189" y="513600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8712997" y="6384680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8406189" y="6073873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7" y="7265379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2194288" y="712075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CDFC225-CD10-08AE-FB1B-315F34EDEA0A}"/>
              </a:ext>
            </a:extLst>
          </p:cNvPr>
          <p:cNvSpPr/>
          <p:nvPr/>
        </p:nvSpPr>
        <p:spPr>
          <a:xfrm>
            <a:off x="1918566" y="6883039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6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A080374-7CDC-25AA-5E9D-AD69B296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" y="626353"/>
            <a:ext cx="5662974" cy="52242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아이디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 비밀번호 찾기 정규표현식 사용하여 유효성 검사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찾은 비밀번호를 메일로 전송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352800" y="3137135"/>
            <a:ext cx="1645551" cy="37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30790B-4A7D-13C9-BCFA-F71551E2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8" y="5143500"/>
            <a:ext cx="4559300" cy="4902200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0692DC2-0AAC-14AE-293F-3368CEA3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99" y="2399904"/>
            <a:ext cx="4413575" cy="2728823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E76BE28-1DAA-D72A-0AE7-516C46B10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88" y="5232659"/>
            <a:ext cx="4838700" cy="5016500"/>
          </a:xfrm>
          <a:prstGeom prst="rect">
            <a:avLst/>
          </a:prstGeom>
        </p:spPr>
      </p:pic>
      <p:pic>
        <p:nvPicPr>
          <p:cNvPr id="16" name="그림 15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591A2765-4688-80DB-EB75-8598741C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3" y="144578"/>
            <a:ext cx="2984500" cy="2247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C879C6-934A-A7AF-E768-A3B36BE4C0F9}"/>
              </a:ext>
            </a:extLst>
          </p:cNvPr>
          <p:cNvCxnSpPr/>
          <p:nvPr/>
        </p:nvCxnSpPr>
        <p:spPr>
          <a:xfrm flipH="1">
            <a:off x="3352800" y="3508485"/>
            <a:ext cx="381000" cy="1635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4D3CF2-C842-64A0-9F0F-662B87C9D9C1}"/>
              </a:ext>
            </a:extLst>
          </p:cNvPr>
          <p:cNvCxnSpPr/>
          <p:nvPr/>
        </p:nvCxnSpPr>
        <p:spPr>
          <a:xfrm>
            <a:off x="4800600" y="3508485"/>
            <a:ext cx="2362200" cy="209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E8BD25-ADA6-B5A9-020B-B39AA904D667}"/>
              </a:ext>
            </a:extLst>
          </p:cNvPr>
          <p:cNvCxnSpPr/>
          <p:nvPr/>
        </p:nvCxnSpPr>
        <p:spPr>
          <a:xfrm flipV="1">
            <a:off x="4572000" y="3238500"/>
            <a:ext cx="1432438" cy="2612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D7DC3E7D-D80A-5415-22CD-D8BC35843636}"/>
              </a:ext>
            </a:extLst>
          </p:cNvPr>
          <p:cNvSpPr/>
          <p:nvPr/>
        </p:nvSpPr>
        <p:spPr>
          <a:xfrm>
            <a:off x="6233038" y="54178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A468DAB-5C6E-584F-0A8B-CD417CED96D0}"/>
              </a:ext>
            </a:extLst>
          </p:cNvPr>
          <p:cNvSpPr/>
          <p:nvPr/>
        </p:nvSpPr>
        <p:spPr>
          <a:xfrm>
            <a:off x="1042888" y="5405287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D4AB0C-0FAB-8BE1-58C6-1FFFD60168D2}"/>
              </a:ext>
            </a:extLst>
          </p:cNvPr>
          <p:cNvSpPr/>
          <p:nvPr/>
        </p:nvSpPr>
        <p:spPr>
          <a:xfrm>
            <a:off x="6121605" y="40133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89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67C0BBE-773B-A15E-5E95-4A4D90579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5601"/>
            <a:ext cx="7772400" cy="3744597"/>
          </a:xfrm>
          <a:prstGeom prst="rect">
            <a:avLst/>
          </a:prstGeom>
        </p:spPr>
      </p:pic>
      <p:pic>
        <p:nvPicPr>
          <p:cNvPr id="7" name="그림 6" descr="텍스트, 스크린샷, 영수증, 번호이(가) 표시된 사진&#10;&#10;자동 생성된 설명">
            <a:extLst>
              <a:ext uri="{FF2B5EF4-FFF2-40B4-BE49-F238E27FC236}">
                <a16:creationId xmlns:a16="http://schemas.microsoft.com/office/drawing/2014/main" id="{B91ECE17-4918-BD9D-92DD-B15173D97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18"/>
          <a:stretch/>
        </p:blipFill>
        <p:spPr>
          <a:xfrm>
            <a:off x="452535" y="3831786"/>
            <a:ext cx="7156069" cy="16384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마이페이지에서 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주문상세내역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쿠폰조회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개인정보 수정이 가능하다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주문내역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리뷰내역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상품문의 리스트 출력은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텍스트, 영수증, 스크린샷, 라인이(가) 표시된 사진&#10;&#10;자동 생성된 설명">
            <a:extLst>
              <a:ext uri="{FF2B5EF4-FFF2-40B4-BE49-F238E27FC236}">
                <a16:creationId xmlns:a16="http://schemas.microsoft.com/office/drawing/2014/main" id="{83254BF9-B77E-99A8-E167-776F4897B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8" y="5486546"/>
            <a:ext cx="7772400" cy="2192215"/>
          </a:xfrm>
          <a:prstGeom prst="rect">
            <a:avLst/>
          </a:prstGeom>
        </p:spPr>
      </p:pic>
      <p:pic>
        <p:nvPicPr>
          <p:cNvPr id="16" name="그림 15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A6242F6B-EE1E-4885-F9EE-F03BC6C9D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3" y="7555918"/>
            <a:ext cx="7772400" cy="22193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4BBC3-18B0-C1F5-C6F7-FE1ABE344CDF}"/>
              </a:ext>
            </a:extLst>
          </p:cNvPr>
          <p:cNvSpPr/>
          <p:nvPr/>
        </p:nvSpPr>
        <p:spPr>
          <a:xfrm>
            <a:off x="3200400" y="7048500"/>
            <a:ext cx="2362200" cy="630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10239B-85C9-3651-7DA0-51CA9FB8C1C7}"/>
              </a:ext>
            </a:extLst>
          </p:cNvPr>
          <p:cNvSpPr/>
          <p:nvPr/>
        </p:nvSpPr>
        <p:spPr>
          <a:xfrm>
            <a:off x="8668562" y="37560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8A69DC-9B21-4BDA-AD57-EE5D4082218E}"/>
              </a:ext>
            </a:extLst>
          </p:cNvPr>
          <p:cNvSpPr/>
          <p:nvPr/>
        </p:nvSpPr>
        <p:spPr>
          <a:xfrm>
            <a:off x="452534" y="511712"/>
            <a:ext cx="8408127" cy="9399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F9CB4C-F28B-24F2-2FCB-0029130F132F}"/>
              </a:ext>
            </a:extLst>
          </p:cNvPr>
          <p:cNvSpPr/>
          <p:nvPr/>
        </p:nvSpPr>
        <p:spPr>
          <a:xfrm>
            <a:off x="3810000" y="3390019"/>
            <a:ext cx="2362200" cy="50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4678C4-BAA0-D2FE-BF63-4FBC4C980B09}"/>
              </a:ext>
            </a:extLst>
          </p:cNvPr>
          <p:cNvSpPr/>
          <p:nvPr/>
        </p:nvSpPr>
        <p:spPr>
          <a:xfrm>
            <a:off x="3569948" y="314224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C3F5D0A-66C8-7A0A-161B-640F43DB51D2}"/>
              </a:ext>
            </a:extLst>
          </p:cNvPr>
          <p:cNvSpPr/>
          <p:nvPr/>
        </p:nvSpPr>
        <p:spPr>
          <a:xfrm>
            <a:off x="2941715" y="68107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5FC87F-9143-6A49-7649-0D88807FA90F}"/>
              </a:ext>
            </a:extLst>
          </p:cNvPr>
          <p:cNvSpPr/>
          <p:nvPr/>
        </p:nvSpPr>
        <p:spPr>
          <a:xfrm>
            <a:off x="2438400" y="2781300"/>
            <a:ext cx="762000" cy="360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B6B78E-792F-7315-BB88-79354901F7F3}"/>
              </a:ext>
            </a:extLst>
          </p:cNvPr>
          <p:cNvCxnSpPr>
            <a:stCxn id="27" idx="2"/>
          </p:cNvCxnSpPr>
          <p:nvPr/>
        </p:nvCxnSpPr>
        <p:spPr>
          <a:xfrm>
            <a:off x="2819400" y="3142241"/>
            <a:ext cx="0" cy="1315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2C6151C-9607-2E17-22CC-333A55D5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2" y="573275"/>
            <a:ext cx="7772400" cy="7924162"/>
          </a:xfrm>
          <a:prstGeom prst="rect">
            <a:avLst/>
          </a:prstGeom>
        </p:spPr>
      </p:pic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139392-DCA3-FE21-A3CF-293C4BE6B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84" y="6689310"/>
            <a:ext cx="3992717" cy="20046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D7BEFD-1F04-FC4D-D05A-2103507CAC8A}"/>
              </a:ext>
            </a:extLst>
          </p:cNvPr>
          <p:cNvSpPr/>
          <p:nvPr/>
        </p:nvSpPr>
        <p:spPr>
          <a:xfrm>
            <a:off x="3748760" y="6560428"/>
            <a:ext cx="2149111" cy="184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정규표현식을 사용하여 사용자가 입력한 값에 유효성 검사를 구현했습니다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이메일 중복체크 </a:t>
            </a:r>
            <a:r>
              <a:rPr kumimoji="1" lang="en-US" altLang="ko-KR" sz="2000" dirty="0">
                <a:solidFill>
                  <a:schemeClr val="tx1"/>
                </a:solidFill>
              </a:rPr>
              <a:t>(Ajax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r>
              <a:rPr kumimoji="1" lang="en-US" altLang="ko-KR" sz="2000" dirty="0" err="1">
                <a:solidFill>
                  <a:schemeClr val="tx1"/>
                </a:solidFill>
              </a:rPr>
              <a:t>daum</a:t>
            </a:r>
            <a:r>
              <a:rPr kumimoji="1" lang="en-US" altLang="ko-KR" sz="2000" dirty="0">
                <a:solidFill>
                  <a:schemeClr val="tx1"/>
                </a:solidFill>
              </a:rPr>
              <a:t> post API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kumimoji="1" lang="en-US" altLang="ko-KR" sz="2000" dirty="0">
                <a:solidFill>
                  <a:schemeClr val="tx1"/>
                </a:solidFill>
              </a:rPr>
              <a:t>jQuery UI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datepicker</a:t>
            </a:r>
            <a:r>
              <a:rPr kumimoji="1" lang="en-US" altLang="ko-KR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</a:rPr>
              <a:t>이용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buFontTx/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AFBBA-EEAD-F96B-A470-8CE4E4E3F87B}"/>
              </a:ext>
            </a:extLst>
          </p:cNvPr>
          <p:cNvSpPr/>
          <p:nvPr/>
        </p:nvSpPr>
        <p:spPr>
          <a:xfrm>
            <a:off x="2026734" y="1469216"/>
            <a:ext cx="4236360" cy="382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69C20-7276-B2F4-16A4-9666CE385451}"/>
              </a:ext>
            </a:extLst>
          </p:cNvPr>
          <p:cNvSpPr/>
          <p:nvPr/>
        </p:nvSpPr>
        <p:spPr>
          <a:xfrm>
            <a:off x="1801060" y="118272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2E2E5E-3DD1-2B07-2327-D2C872D66AF6}"/>
              </a:ext>
            </a:extLst>
          </p:cNvPr>
          <p:cNvSpPr/>
          <p:nvPr/>
        </p:nvSpPr>
        <p:spPr>
          <a:xfrm>
            <a:off x="7520436" y="342872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68FF7-1019-B922-E042-E2675E6AB961}"/>
              </a:ext>
            </a:extLst>
          </p:cNvPr>
          <p:cNvSpPr/>
          <p:nvPr/>
        </p:nvSpPr>
        <p:spPr>
          <a:xfrm>
            <a:off x="6434299" y="3771901"/>
            <a:ext cx="1258078" cy="52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BFDB393-79A4-0ED7-4FCA-60F902EEAAF2}"/>
              </a:ext>
            </a:extLst>
          </p:cNvPr>
          <p:cNvSpPr/>
          <p:nvPr/>
        </p:nvSpPr>
        <p:spPr>
          <a:xfrm>
            <a:off x="7549983" y="4668062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6D1EE7-D7BE-7D47-39F1-42CF3C6F8958}"/>
              </a:ext>
            </a:extLst>
          </p:cNvPr>
          <p:cNvSpPr/>
          <p:nvPr/>
        </p:nvSpPr>
        <p:spPr>
          <a:xfrm>
            <a:off x="6434299" y="4914900"/>
            <a:ext cx="1258078" cy="60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16DA6-C477-B9D4-E9E2-E1F43160F6EE}"/>
              </a:ext>
            </a:extLst>
          </p:cNvPr>
          <p:cNvSpPr/>
          <p:nvPr/>
        </p:nvSpPr>
        <p:spPr>
          <a:xfrm>
            <a:off x="3506376" y="6317516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43E3D4-C090-0F84-6FB2-88E8C23F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00" y="1290377"/>
            <a:ext cx="4356099" cy="60871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60C17E-7375-BBA2-3DA7-03468C855AF5}"/>
              </a:ext>
            </a:extLst>
          </p:cNvPr>
          <p:cNvCxnSpPr/>
          <p:nvPr/>
        </p:nvCxnSpPr>
        <p:spPr>
          <a:xfrm flipV="1">
            <a:off x="7315200" y="2019300"/>
            <a:ext cx="0" cy="17526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519238" y="1601827"/>
            <a:ext cx="1264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참조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</a:p>
          <a:p>
            <a:r>
              <a:rPr lang="ko-KR" altLang="en-US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기존에 운용되고 있는 애견쇼핑몰 사이트들을 참조하여 벤치마킹 하였습니다</a:t>
            </a:r>
            <a:r>
              <a:rPr lang="en-US" altLang="ko-KR" sz="3000" dirty="0">
                <a:solidFill>
                  <a:srgbClr val="46464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3000" dirty="0">
              <a:solidFill>
                <a:srgbClr val="46464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21000"/>
            <a:ext cx="6705600" cy="4054123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28784"/>
            <a:ext cx="5716044" cy="3998640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556095"/>
            <a:ext cx="6205290" cy="4319028"/>
          </a:xfrm>
          <a:prstGeom prst="rect">
            <a:avLst/>
          </a:prstGeom>
          <a:effectLst>
            <a:outerShdw blurRad="190500" dist="2540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FDD369-FB3A-9AF1-399C-256456BBA4DC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396716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r>
              <a:rPr lang="ko-KR" altLang="en-US" sz="40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8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(Resources)</a:t>
            </a:r>
            <a:endParaRPr lang="ko-KR" altLang="en-US" sz="2800" b="1" dirty="0">
              <a:solidFill>
                <a:srgbClr val="BE8D6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189A48AA-4C0A-DE76-C999-339DC83F42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검색하기 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비회원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회원 모두 이용가능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solidFill>
                  <a:schemeClr val="tx1"/>
                </a:solidFill>
              </a:rPr>
              <a:t>검색조건 </a:t>
            </a:r>
            <a:r>
              <a:rPr kumimoji="1" lang="en-US" altLang="ko-KR" sz="2000" dirty="0">
                <a:solidFill>
                  <a:schemeClr val="tx1"/>
                </a:solidFill>
              </a:rPr>
              <a:t>:</a:t>
            </a:r>
            <a:r>
              <a:rPr kumimoji="1" lang="ko-KR" altLang="en-US" sz="2000" dirty="0">
                <a:solidFill>
                  <a:schemeClr val="tx1"/>
                </a:solidFill>
              </a:rPr>
              <a:t> 전체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패션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푸드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장난감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산책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목욕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tx1"/>
                </a:solidFill>
              </a:rPr>
              <a:t>2.</a:t>
            </a:r>
            <a:r>
              <a:rPr kumimoji="1" lang="ko-KR" altLang="en-US" sz="2000" dirty="0">
                <a:solidFill>
                  <a:schemeClr val="tx1"/>
                </a:solidFill>
              </a:rPr>
              <a:t> 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처리된다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C6B0C099-31CF-468A-29D2-DA753DB79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9100"/>
            <a:ext cx="6083300" cy="9867900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21F5608-A51F-C8E1-66A7-29353FC1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8161" r="68464" b="79015"/>
          <a:stretch/>
        </p:blipFill>
        <p:spPr>
          <a:xfrm>
            <a:off x="304800" y="2121840"/>
            <a:ext cx="2971800" cy="10896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75C76A-2144-9252-69B0-C92DB30F618F}"/>
              </a:ext>
            </a:extLst>
          </p:cNvPr>
          <p:cNvSpPr/>
          <p:nvPr/>
        </p:nvSpPr>
        <p:spPr>
          <a:xfrm>
            <a:off x="3810000" y="952500"/>
            <a:ext cx="1402266" cy="40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7A8A91-8891-0AFB-F984-55A6C58C2853}"/>
              </a:ext>
            </a:extLst>
          </p:cNvPr>
          <p:cNvSpPr/>
          <p:nvPr/>
        </p:nvSpPr>
        <p:spPr>
          <a:xfrm>
            <a:off x="3436776" y="549278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1608D1-EC1E-C2C5-0003-480DD05FB2E6}"/>
              </a:ext>
            </a:extLst>
          </p:cNvPr>
          <p:cNvCxnSpPr>
            <a:cxnSpLocks/>
          </p:cNvCxnSpPr>
          <p:nvPr/>
        </p:nvCxnSpPr>
        <p:spPr>
          <a:xfrm flipH="1">
            <a:off x="2468053" y="1331877"/>
            <a:ext cx="1341947" cy="881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7B3A09-4EFE-DBAE-A1BE-56F5BC95348E}"/>
              </a:ext>
            </a:extLst>
          </p:cNvPr>
          <p:cNvSpPr/>
          <p:nvPr/>
        </p:nvSpPr>
        <p:spPr>
          <a:xfrm>
            <a:off x="400179" y="2318033"/>
            <a:ext cx="3136641" cy="788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C853FA-C616-8DF0-ECCF-ABF0B4F2E9F6}"/>
              </a:ext>
            </a:extLst>
          </p:cNvPr>
          <p:cNvSpPr/>
          <p:nvPr/>
        </p:nvSpPr>
        <p:spPr>
          <a:xfrm>
            <a:off x="4902329" y="9715500"/>
            <a:ext cx="3136641" cy="559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E8E5F1-A1CA-5AFC-F82D-DFAAEB319673}"/>
              </a:ext>
            </a:extLst>
          </p:cNvPr>
          <p:cNvSpPr/>
          <p:nvPr/>
        </p:nvSpPr>
        <p:spPr>
          <a:xfrm>
            <a:off x="4664610" y="946602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617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10972800" y="2247900"/>
            <a:ext cx="6419075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      </a:t>
            </a:r>
            <a:endParaRPr kumimoji="1"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13. </a:t>
            </a:r>
            <a:r>
              <a:rPr lang="ko-KR" altLang="en-US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ucida Grande" panose="020B0600040502020204" pitchFamily="34" charset="0"/>
              </a:rPr>
              <a:t>핵심코드 및 시연화면</a:t>
            </a: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리뷰 글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별점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api</a:t>
            </a:r>
            <a:r>
              <a:rPr kumimoji="1" lang="ko-KR" altLang="en-US" sz="2000" dirty="0">
                <a:solidFill>
                  <a:schemeClr val="tx1"/>
                </a:solidFill>
              </a:rPr>
              <a:t>사용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회원만 댓글을 작성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수정</a:t>
            </a:r>
            <a:r>
              <a:rPr kumimoji="1" lang="en-US" altLang="ko-KR" sz="2000" dirty="0">
                <a:solidFill>
                  <a:schemeClr val="tx1"/>
                </a:solidFill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</a:rPr>
              <a:t> 삭제 가능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AutoNum type="arabicPeriod"/>
            </a:pPr>
            <a:r>
              <a:rPr kumimoji="1" lang="ko-KR" altLang="en-US" sz="2000" dirty="0">
                <a:solidFill>
                  <a:schemeClr val="tx1"/>
                </a:solidFill>
              </a:rPr>
              <a:t>댓글 리스트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페이징</a:t>
            </a:r>
            <a:r>
              <a:rPr kumimoji="1" lang="ko-KR" altLang="en-US" sz="2000" dirty="0">
                <a:solidFill>
                  <a:schemeClr val="tx1"/>
                </a:solidFill>
              </a:rPr>
              <a:t> 출력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EBFE6D-2EFC-811B-18B3-DEDA0ADE7B33}"/>
              </a:ext>
            </a:extLst>
          </p:cNvPr>
          <p:cNvSpPr/>
          <p:nvPr/>
        </p:nvSpPr>
        <p:spPr>
          <a:xfrm>
            <a:off x="17396540" y="2666670"/>
            <a:ext cx="210325" cy="571830"/>
          </a:xfrm>
          <a:prstGeom prst="rect">
            <a:avLst/>
          </a:prstGeom>
          <a:solidFill>
            <a:srgbClr val="BE8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텍스트, 스크린샷, 플런저, 디자인이(가) 표시된 사진&#10;&#10;자동 생성된 설명">
            <a:extLst>
              <a:ext uri="{FF2B5EF4-FFF2-40B4-BE49-F238E27FC236}">
                <a16:creationId xmlns:a16="http://schemas.microsoft.com/office/drawing/2014/main" id="{E23A2DD7-3292-98D7-87D6-BE924346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559798"/>
            <a:ext cx="7594600" cy="8178800"/>
          </a:xfrm>
          <a:prstGeom prst="rect">
            <a:avLst/>
          </a:prstGeom>
        </p:spPr>
      </p:pic>
      <p:pic>
        <p:nvPicPr>
          <p:cNvPr id="3" name="그림 2" descr="스크린샷, 텍스트, 라인, 직사각형이(가) 표시된 사진&#10;&#10;자동 생성된 설명">
            <a:extLst>
              <a:ext uri="{FF2B5EF4-FFF2-40B4-BE49-F238E27FC236}">
                <a16:creationId xmlns:a16="http://schemas.microsoft.com/office/drawing/2014/main" id="{D28AC83A-7154-809E-7C60-99A2FA457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73" y="5145833"/>
            <a:ext cx="7772400" cy="3785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2460AD-0581-4DEF-2D79-AD05E942F3B6}"/>
              </a:ext>
            </a:extLst>
          </p:cNvPr>
          <p:cNvSpPr/>
          <p:nvPr/>
        </p:nvSpPr>
        <p:spPr>
          <a:xfrm>
            <a:off x="3276600" y="2994464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B097BA-8EC5-0200-DDE3-10C806F2A684}"/>
              </a:ext>
            </a:extLst>
          </p:cNvPr>
          <p:cNvSpPr/>
          <p:nvPr/>
        </p:nvSpPr>
        <p:spPr>
          <a:xfrm>
            <a:off x="2966100" y="2756745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8DF40F-57F4-910F-E86C-5DDC6D8C0CB8}"/>
              </a:ext>
            </a:extLst>
          </p:cNvPr>
          <p:cNvSpPr/>
          <p:nvPr/>
        </p:nvSpPr>
        <p:spPr>
          <a:xfrm>
            <a:off x="9448800" y="5676900"/>
            <a:ext cx="91595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D72B8A-4EF3-BFC5-9376-5F3A6E43C307}"/>
              </a:ext>
            </a:extLst>
          </p:cNvPr>
          <p:cNvSpPr/>
          <p:nvPr/>
        </p:nvSpPr>
        <p:spPr>
          <a:xfrm>
            <a:off x="9082268" y="5341144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3A750-AC84-01EA-390E-2923F22C717E}"/>
              </a:ext>
            </a:extLst>
          </p:cNvPr>
          <p:cNvSpPr/>
          <p:nvPr/>
        </p:nvSpPr>
        <p:spPr>
          <a:xfrm>
            <a:off x="5943600" y="6362700"/>
            <a:ext cx="1356640" cy="48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6FDEA1-D128-84DD-C69F-B63E1F430815}"/>
              </a:ext>
            </a:extLst>
          </p:cNvPr>
          <p:cNvSpPr/>
          <p:nvPr/>
        </p:nvSpPr>
        <p:spPr>
          <a:xfrm>
            <a:off x="5685973" y="6124981"/>
            <a:ext cx="475438" cy="475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ACB57-F171-D001-F363-5E7B1C0A76C1}"/>
              </a:ext>
            </a:extLst>
          </p:cNvPr>
          <p:cNvSpPr/>
          <p:nvPr/>
        </p:nvSpPr>
        <p:spPr>
          <a:xfrm>
            <a:off x="2976468" y="7038427"/>
            <a:ext cx="7388287" cy="1029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602964-05C4-982B-95F6-108D1D845E40}"/>
              </a:ext>
            </a:extLst>
          </p:cNvPr>
          <p:cNvCxnSpPr/>
          <p:nvPr/>
        </p:nvCxnSpPr>
        <p:spPr>
          <a:xfrm flipH="1">
            <a:off x="9557706" y="6124981"/>
            <a:ext cx="272094" cy="7257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8" t="6968" r="1024" b="26466"/>
          <a:stretch/>
        </p:blipFill>
        <p:spPr>
          <a:xfrm>
            <a:off x="1355583" y="1104899"/>
            <a:ext cx="7757889" cy="3249262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355583" y="4381500"/>
            <a:ext cx="7717265" cy="5034592"/>
            <a:chOff x="2209800" y="5315218"/>
            <a:chExt cx="12899571" cy="769865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l="416" t="74485" r="833" b="5556"/>
            <a:stretch/>
          </p:blipFill>
          <p:spPr>
            <a:xfrm>
              <a:off x="2209800" y="5315218"/>
              <a:ext cx="12899571" cy="146658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416" t="7037" r="833" b="5555"/>
            <a:stretch/>
          </p:blipFill>
          <p:spPr>
            <a:xfrm>
              <a:off x="2209800" y="6591300"/>
              <a:ext cx="12899571" cy="6422571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관리자 메인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일별매출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en-US" altLang="ko-KR" sz="2400" b="1" smtClean="0">
                <a:solidFill>
                  <a:schemeClr val="tx1"/>
                </a:solidFill>
              </a:rPr>
              <a:t>2</a:t>
            </a:r>
            <a:r>
              <a:rPr lang="ko-KR" altLang="en-US" sz="2400" b="1" smtClean="0">
                <a:solidFill>
                  <a:schemeClr val="tx1"/>
                </a:solidFill>
              </a:rPr>
              <a:t>주동안의 </a:t>
            </a:r>
            <a:r>
              <a:rPr lang="ko-KR" altLang="en-US" sz="2400" b="1">
                <a:solidFill>
                  <a:schemeClr val="tx1"/>
                </a:solidFill>
              </a:rPr>
              <a:t>매출을 확인할 수 있으며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매출이 없을 시 </a:t>
            </a:r>
            <a:r>
              <a:rPr lang="en-US" altLang="ko-KR" sz="2400" b="1">
                <a:solidFill>
                  <a:schemeClr val="tx1"/>
                </a:solidFill>
              </a:rPr>
              <a:t>0</a:t>
            </a:r>
            <a:r>
              <a:rPr lang="ko-KR" altLang="en-US" sz="2400" b="1">
                <a:solidFill>
                  <a:schemeClr val="tx1"/>
                </a:solidFill>
              </a:rPr>
              <a:t>원으로 표시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카테고리별 매출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판매된 카테고리별 비율로 차트에 표시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smtClean="0">
                <a:solidFill>
                  <a:schemeClr val="tx1"/>
                </a:solidFill>
              </a:rPr>
              <a:t>공지사항 리스트가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QnA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상세보기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리스트 출력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클릭 시 답변글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리스트 출력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14600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14600" y="2324100"/>
            <a:ext cx="3429000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147051" y="2324100"/>
            <a:ext cx="2844549" cy="187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44085" y="182310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14600" y="4481367"/>
            <a:ext cx="28194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>
            <a:off x="5638801" y="4480215"/>
            <a:ext cx="335280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9812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91600" y="4513226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6792"/>
          <a:stretch/>
        </p:blipFill>
        <p:spPr>
          <a:xfrm>
            <a:off x="1295401" y="2324100"/>
            <a:ext cx="1066799" cy="1303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b="14236"/>
          <a:stretch/>
        </p:blipFill>
        <p:spPr>
          <a:xfrm>
            <a:off x="1517405" y="6336354"/>
            <a:ext cx="7557968" cy="201006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514600" y="6455989"/>
            <a:ext cx="3429000" cy="172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147051" y="6451004"/>
            <a:ext cx="2844550" cy="173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81200" y="6473983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⑤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91600" y="648821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⑥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l="21147" r="21147"/>
          <a:stretch/>
        </p:blipFill>
        <p:spPr>
          <a:xfrm>
            <a:off x="1085534" y="1139793"/>
            <a:ext cx="3409576" cy="27431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err="1" smtClean="0">
                <a:solidFill>
                  <a:srgbClr val="756B5F"/>
                </a:solidFill>
              </a:rPr>
              <a:t>QnA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QnA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선택한 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 글 작성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문의할 상품을 선택하지 않아도 무방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 smtClean="0">
                <a:solidFill>
                  <a:schemeClr val="tx1"/>
                </a:solidFill>
              </a:rPr>
              <a:t>글 상세보기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작성한 내역을 확인할 수 있으며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작성자는 수정이 가능하고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관리자는 답변 작성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답변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관리자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답변한 글은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작성글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바로 밑에        이미지 파일을 첨부하고 출력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페이징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tx1"/>
                </a:solidFill>
              </a:rPr>
              <a:t>글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검색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제목과 내용으로 검색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5937" r="15937"/>
          <a:stretch/>
        </p:blipFill>
        <p:spPr>
          <a:xfrm>
            <a:off x="5245766" y="1183766"/>
            <a:ext cx="3664342" cy="23727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04" y="4215396"/>
            <a:ext cx="3125406" cy="22175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79" y="4103039"/>
            <a:ext cx="4587141" cy="3300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859" y="4177296"/>
            <a:ext cx="2756772" cy="22498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204" y="6819900"/>
            <a:ext cx="3068020" cy="24372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667000" y="2823969"/>
            <a:ext cx="228600" cy="185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8" name="구부러진 연결선 37"/>
          <p:cNvCxnSpPr>
            <a:stCxn id="37" idx="2"/>
            <a:endCxn id="36" idx="0"/>
          </p:cNvCxnSpPr>
          <p:nvPr/>
        </p:nvCxnSpPr>
        <p:spPr>
          <a:xfrm rot="5400000">
            <a:off x="2072806" y="3394544"/>
            <a:ext cx="1093139" cy="3238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18778" y="410303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81199" y="4881369"/>
            <a:ext cx="800101" cy="6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1295400" y="2061969"/>
            <a:ext cx="3048000" cy="205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4" name="구부러진 연결선 43"/>
          <p:cNvCxnSpPr>
            <a:stCxn id="42" idx="3"/>
            <a:endCxn id="34" idx="0"/>
          </p:cNvCxnSpPr>
          <p:nvPr/>
        </p:nvCxnSpPr>
        <p:spPr>
          <a:xfrm flipV="1">
            <a:off x="4343400" y="1183766"/>
            <a:ext cx="2734537" cy="980767"/>
          </a:xfrm>
          <a:prstGeom prst="curvedConnector4">
            <a:avLst>
              <a:gd name="adj1" fmla="val 16499"/>
              <a:gd name="adj2" fmla="val 12330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550113" y="2127326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24916" y="2602784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9" name="구부러진 연결선 48"/>
          <p:cNvCxnSpPr>
            <a:stCxn id="48" idx="2"/>
            <a:endCxn id="35" idx="0"/>
          </p:cNvCxnSpPr>
          <p:nvPr/>
        </p:nvCxnSpPr>
        <p:spPr>
          <a:xfrm rot="5400000">
            <a:off x="5728606" y="2866065"/>
            <a:ext cx="1455532" cy="124313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8" idx="2"/>
            <a:endCxn id="3" idx="0"/>
          </p:cNvCxnSpPr>
          <p:nvPr/>
        </p:nvCxnSpPr>
        <p:spPr>
          <a:xfrm rot="16200000" flipH="1">
            <a:off x="7259875" y="2577926"/>
            <a:ext cx="1417432" cy="17813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093315" y="5791126"/>
            <a:ext cx="399909" cy="152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56" name="구부러진 연결선 55"/>
          <p:cNvCxnSpPr>
            <a:stCxn id="55" idx="2"/>
            <a:endCxn id="5" idx="3"/>
          </p:cNvCxnSpPr>
          <p:nvPr/>
        </p:nvCxnSpPr>
        <p:spPr>
          <a:xfrm rot="16200000" flipH="1">
            <a:off x="7345775" y="6891070"/>
            <a:ext cx="2094944" cy="199954"/>
          </a:xfrm>
          <a:prstGeom prst="curvedConnector4">
            <a:avLst>
              <a:gd name="adj1" fmla="val 20915"/>
              <a:gd name="adj2" fmla="val 21432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562600" y="8420101"/>
            <a:ext cx="2854424" cy="128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8742660" y="7126064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6118726"/>
            <a:ext cx="375783" cy="39637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237301" y="2628900"/>
            <a:ext cx="1106041" cy="15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24679" y="2392351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FAQ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게시판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관리자측에서만 작성버튼이 출력되며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그 외에는 리스트만 확인 가능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 </a:t>
            </a:r>
            <a:r>
              <a:rPr lang="ko-KR" altLang="en-US" sz="2400" b="1" smtClean="0">
                <a:solidFill>
                  <a:schemeClr val="tx1"/>
                </a:solidFill>
              </a:rPr>
              <a:t>수정 및 삭제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관리자모드에서만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관리가 가능하며 이용자측에서는 내용만 확인 가능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</a:t>
            </a:r>
            <a:r>
              <a:rPr lang="en-US" altLang="ko-KR" sz="2400" b="1" smtClean="0">
                <a:solidFill>
                  <a:schemeClr val="tx1"/>
                </a:solidFill>
              </a:rPr>
              <a:t>FAQ</a:t>
            </a:r>
            <a:r>
              <a:rPr lang="ko-KR" altLang="en-US" sz="2400" b="1" smtClean="0">
                <a:solidFill>
                  <a:schemeClr val="tx1"/>
                </a:solidFill>
              </a:rPr>
              <a:t>리스트들은 클릭하여 아코디언 형식으로 내용 확인 가능</a:t>
            </a:r>
            <a:endParaRPr lang="en-US" altLang="ko-KR" sz="2400" b="1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-1" b="384"/>
          <a:stretch/>
        </p:blipFill>
        <p:spPr>
          <a:xfrm>
            <a:off x="414246" y="1059550"/>
            <a:ext cx="6345546" cy="33219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6296" r="1250" b="5556"/>
          <a:stretch/>
        </p:blipFill>
        <p:spPr>
          <a:xfrm>
            <a:off x="4724400" y="3741262"/>
            <a:ext cx="5585385" cy="30024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1250" t="5926" r="833" b="6666"/>
          <a:stretch/>
        </p:blipFill>
        <p:spPr>
          <a:xfrm>
            <a:off x="647057" y="6158300"/>
            <a:ext cx="5564443" cy="306915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352800" y="2324101"/>
            <a:ext cx="381000" cy="15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>
            <a:off x="3429278" y="3666213"/>
            <a:ext cx="255308" cy="149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43" name="구부러진 연결선 42"/>
          <p:cNvCxnSpPr>
            <a:stCxn id="32" idx="3"/>
          </p:cNvCxnSpPr>
          <p:nvPr/>
        </p:nvCxnSpPr>
        <p:spPr>
          <a:xfrm>
            <a:off x="3684586" y="3741051"/>
            <a:ext cx="2487614" cy="17072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71074" y="4356710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51" name="구부러진 연결선 50"/>
          <p:cNvCxnSpPr>
            <a:stCxn id="31" idx="2"/>
            <a:endCxn id="27" idx="1"/>
          </p:cNvCxnSpPr>
          <p:nvPr/>
        </p:nvCxnSpPr>
        <p:spPr>
          <a:xfrm rot="5400000">
            <a:off x="-513008" y="3636566"/>
            <a:ext cx="5216375" cy="2896243"/>
          </a:xfrm>
          <a:prstGeom prst="curvedConnector4">
            <a:avLst>
              <a:gd name="adj1" fmla="val 35291"/>
              <a:gd name="adj2" fmla="val 10789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1174" y="560430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18863" y="1889413"/>
            <a:ext cx="2053137" cy="33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948501" y="1777934"/>
            <a:ext cx="486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47057" y="161010"/>
            <a:ext cx="892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756B5F"/>
                </a:solidFill>
              </a:rPr>
              <a:t>13. </a:t>
            </a:r>
            <a:r>
              <a:rPr lang="en-US" altLang="ko-KR" sz="3600" b="1" dirty="0">
                <a:solidFill>
                  <a:srgbClr val="756B5F"/>
                </a:solidFill>
              </a:rPr>
              <a:t>UI </a:t>
            </a:r>
            <a:r>
              <a:rPr lang="ko-KR" altLang="en-US" sz="3600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sz="3600" b="1" dirty="0">
                <a:solidFill>
                  <a:srgbClr val="756B5F"/>
                </a:solidFill>
              </a:rPr>
              <a:t>– </a:t>
            </a:r>
            <a:r>
              <a:rPr lang="en-US" altLang="ko-KR" sz="3600" b="1" dirty="0" smtClean="0">
                <a:solidFill>
                  <a:srgbClr val="756B5F"/>
                </a:solidFill>
              </a:rPr>
              <a:t>1:1 </a:t>
            </a:r>
            <a:r>
              <a:rPr lang="ko-KR" altLang="en-US" sz="3600" b="1" dirty="0" smtClean="0">
                <a:solidFill>
                  <a:srgbClr val="756B5F"/>
                </a:solidFill>
              </a:rPr>
              <a:t>문의</a:t>
            </a:r>
            <a:endParaRPr lang="ko-KR" altLang="en-US" sz="3600" b="1" dirty="0">
              <a:solidFill>
                <a:srgbClr val="756B5F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478417" y="390972"/>
            <a:ext cx="7079234" cy="950505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작성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회원만 작성 가능하며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자신이 작성한 글만 확인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상세보기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글 확인 및 글 관리</a:t>
            </a:r>
            <a:r>
              <a:rPr lang="en-US" altLang="ko-KR" sz="2400" b="1" smtClean="0">
                <a:solidFill>
                  <a:schemeClr val="tx1"/>
                </a:solidFill>
              </a:rPr>
              <a:t>(</a:t>
            </a:r>
            <a:r>
              <a:rPr lang="ko-KR" altLang="en-US" sz="2400" b="1" smtClean="0">
                <a:solidFill>
                  <a:schemeClr val="tx1"/>
                </a:solidFill>
              </a:rPr>
              <a:t>수정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삭제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답변</a:t>
            </a:r>
            <a:r>
              <a:rPr lang="en-US" altLang="ko-KR" sz="2400" b="1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수정</a:t>
            </a:r>
            <a:endParaRPr lang="en-US" altLang="ko-KR" sz="2400" b="1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작성된 제목과 내용 수정 가능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b="1" smtClean="0">
                <a:solidFill>
                  <a:schemeClr val="tx1"/>
                </a:solidFill>
              </a:rPr>
              <a:t>1:1</a:t>
            </a:r>
            <a:r>
              <a:rPr lang="ko-KR" altLang="en-US" sz="2400" b="1" smtClean="0">
                <a:solidFill>
                  <a:schemeClr val="tx1"/>
                </a:solidFill>
              </a:rPr>
              <a:t>문의 글 답변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720000" lvl="1" indent="-4572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2400" b="1" smtClean="0">
                <a:solidFill>
                  <a:schemeClr val="tx1"/>
                </a:solidFill>
              </a:rPr>
              <a:t>관리자 모드에서만 답변이 가능하고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 작성 시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 smtClean="0">
                <a:solidFill>
                  <a:schemeClr val="tx1"/>
                </a:solidFill>
              </a:rPr>
              <a:t>기재되어 있는 이메일로 답변 내용 전달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39018"/>
            <a:ext cx="4678185" cy="24073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936134"/>
            <a:ext cx="4209573" cy="21091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90051"/>
            <a:ext cx="3974509" cy="20133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6335117"/>
            <a:ext cx="4290678" cy="21792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7037" r="10834" b="18889"/>
          <a:stretch/>
        </p:blipFill>
        <p:spPr>
          <a:xfrm>
            <a:off x="5725772" y="7510551"/>
            <a:ext cx="4301462" cy="20100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777" y="986655"/>
            <a:ext cx="3363847" cy="28779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60943" y="2113076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14600" y="2456918"/>
            <a:ext cx="506257" cy="13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113951" y="778387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1406" y="3359094"/>
            <a:ext cx="54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②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31512" y="3410069"/>
            <a:ext cx="537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</a:rPr>
              <a:t>③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05201" y="7886700"/>
            <a:ext cx="425828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/>
          </a:p>
        </p:txBody>
      </p:sp>
      <p:cxnSp>
        <p:nvCxnSpPr>
          <p:cNvPr id="33" name="구부러진 연결선 32"/>
          <p:cNvCxnSpPr>
            <a:stCxn id="30" idx="2"/>
          </p:cNvCxnSpPr>
          <p:nvPr/>
        </p:nvCxnSpPr>
        <p:spPr>
          <a:xfrm rot="16200000" flipH="1">
            <a:off x="4484293" y="7272921"/>
            <a:ext cx="475301" cy="2007657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>
            <a:stCxn id="23" idx="0"/>
            <a:endCxn id="2" idx="0"/>
          </p:cNvCxnSpPr>
          <p:nvPr/>
        </p:nvCxnSpPr>
        <p:spPr>
          <a:xfrm rot="5400000" flipH="1" flipV="1">
            <a:off x="4485084" y="-730699"/>
            <a:ext cx="1470263" cy="4904972"/>
          </a:xfrm>
          <a:prstGeom prst="curvedConnector3">
            <a:avLst>
              <a:gd name="adj1" fmla="val 11554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22" idx="2"/>
            <a:endCxn id="16" idx="0"/>
          </p:cNvCxnSpPr>
          <p:nvPr/>
        </p:nvCxnSpPr>
        <p:spPr>
          <a:xfrm rot="5400000">
            <a:off x="2405813" y="2327875"/>
            <a:ext cx="1688234" cy="152828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22" idx="2"/>
            <a:endCxn id="17" idx="0"/>
          </p:cNvCxnSpPr>
          <p:nvPr/>
        </p:nvCxnSpPr>
        <p:spPr>
          <a:xfrm rot="16200000" flipH="1">
            <a:off x="4846588" y="1415383"/>
            <a:ext cx="1642151" cy="330718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22" idx="2"/>
          </p:cNvCxnSpPr>
          <p:nvPr/>
        </p:nvCxnSpPr>
        <p:spPr>
          <a:xfrm rot="5400000">
            <a:off x="1414706" y="4433554"/>
            <a:ext cx="4785020" cy="41371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754" y="7167860"/>
            <a:ext cx="562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rgbClr val="FF0000"/>
                </a:solidFill>
              </a:rPr>
              <a:t>④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14. </a:t>
            </a:r>
            <a:r>
              <a:rPr lang="ko-KR" altLang="en-US" sz="2700" b="1" dirty="0">
                <a:solidFill>
                  <a:srgbClr val="756B5F"/>
                </a:solidFill>
              </a:rPr>
              <a:t>차후 개발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7C2B1-0373-6FE4-5AB7-24A834412791}"/>
              </a:ext>
            </a:extLst>
          </p:cNvPr>
          <p:cNvSpPr/>
          <p:nvPr/>
        </p:nvSpPr>
        <p:spPr>
          <a:xfrm>
            <a:off x="4724400" y="1943100"/>
            <a:ext cx="76200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81458" dist="38100" dir="2700000" sx="99000" sy="99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</a:rPr>
              <a:t>      </a:t>
            </a:r>
            <a:endParaRPr kumimoji="1" lang="en-US" altLang="ko-KR" sz="24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>
                <a:solidFill>
                  <a:schemeClr val="tx1"/>
                </a:solidFill>
              </a:rPr>
              <a:t>상품 주문 취소 및 환불 기능 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추가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회원 적립금을 다양한 </a:t>
            </a:r>
            <a:r>
              <a:rPr kumimoji="1" lang="ko-KR" altLang="en-US" sz="2800" b="1" dirty="0" err="1" smtClean="0">
                <a:solidFill>
                  <a:schemeClr val="tx1"/>
                </a:solidFill>
              </a:rPr>
              <a:t>활용처에</a:t>
            </a:r>
            <a:r>
              <a:rPr kumimoji="1" lang="ko-KR" altLang="en-US" sz="2800" b="1" dirty="0" smtClean="0">
                <a:solidFill>
                  <a:schemeClr val="tx1"/>
                </a:solidFill>
              </a:rPr>
              <a:t> 사용</a:t>
            </a:r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 smtClean="0">
              <a:solidFill>
                <a:schemeClr val="tx1"/>
              </a:solidFill>
            </a:endParaRPr>
          </a:p>
          <a:p>
            <a:pPr marL="0" lvl="2" algn="ctr"/>
            <a:endParaRPr kumimoji="1" lang="en-US" altLang="ko-KR" sz="2800" b="1" dirty="0">
              <a:solidFill>
                <a:schemeClr val="tx1"/>
              </a:solidFill>
            </a:endParaRPr>
          </a:p>
          <a:p>
            <a:pPr marL="0" lvl="2" algn="ctr"/>
            <a:r>
              <a:rPr kumimoji="1" lang="ko-KR" altLang="en-US" sz="2800" b="1" dirty="0" smtClean="0">
                <a:solidFill>
                  <a:schemeClr val="tx1"/>
                </a:solidFill>
              </a:rPr>
              <a:t>관리자의 관리 범위 강화</a:t>
            </a:r>
          </a:p>
          <a:p>
            <a:pPr marL="0" lvl="2" algn="ctr"/>
            <a:endParaRPr kumimoji="1" lang="en-US" altLang="ko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293" y="161011"/>
            <a:ext cx="669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rgbClr val="756B5F"/>
                </a:solidFill>
              </a:rPr>
              <a:t>15. </a:t>
            </a:r>
            <a:r>
              <a:rPr lang="ko-KR" altLang="en-US" sz="2700" b="1" dirty="0">
                <a:solidFill>
                  <a:srgbClr val="756B5F"/>
                </a:solidFill>
              </a:rPr>
              <a:t>후기</a:t>
            </a:r>
          </a:p>
        </p:txBody>
      </p:sp>
      <p:sp>
        <p:nvSpPr>
          <p:cNvPr id="4" name="L 도형 3"/>
          <p:cNvSpPr/>
          <p:nvPr/>
        </p:nvSpPr>
        <p:spPr>
          <a:xfrm>
            <a:off x="2746726" y="794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인생 처음 팀프로젝트라 긴장을 많이 했는데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팀원분들이</a:t>
            </a:r>
            <a:r>
              <a:rPr lang="ko-KR" altLang="en-US" sz="2700" dirty="0" smtClean="0">
                <a:solidFill>
                  <a:schemeClr val="tx1"/>
                </a:solidFill>
              </a:rPr>
              <a:t> </a:t>
            </a:r>
            <a:endParaRPr lang="en-US" altLang="ko-KR" sz="2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모두 열심히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정말 훌륭하게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만든것</a:t>
            </a:r>
            <a:r>
              <a:rPr lang="ko-KR" altLang="en-US" sz="2700" dirty="0" smtClean="0">
                <a:solidFill>
                  <a:schemeClr val="tx1"/>
                </a:solidFill>
              </a:rPr>
              <a:t> 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정말 잊지 못할 경험이고 제 인생에 도움이 많이 되었던 경험입니다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미숙한 제 의견에 묵묵히 </a:t>
            </a:r>
            <a:r>
              <a:rPr lang="ko-KR" altLang="en-US" sz="2700" dirty="0" err="1" smtClean="0">
                <a:solidFill>
                  <a:schemeClr val="tx1"/>
                </a:solidFill>
              </a:rPr>
              <a:t>따라와주셔서</a:t>
            </a:r>
            <a:r>
              <a:rPr lang="ko-KR" altLang="en-US" sz="2700" dirty="0" smtClean="0">
                <a:solidFill>
                  <a:schemeClr val="tx1"/>
                </a:solidFill>
              </a:rPr>
              <a:t> 너무 고맙습니다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2746726" y="69879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</a:rPr>
              <a:t>     개인프로젝트와 </a:t>
            </a:r>
            <a:r>
              <a:rPr lang="ko-KR" altLang="en-US" sz="2800" dirty="0" err="1">
                <a:solidFill>
                  <a:schemeClr val="tx1"/>
                </a:solidFill>
              </a:rPr>
              <a:t>팀프로젝트</a:t>
            </a:r>
            <a:r>
              <a:rPr lang="ko-KR" altLang="en-US" sz="2800" dirty="0">
                <a:solidFill>
                  <a:schemeClr val="tx1"/>
                </a:solidFill>
              </a:rPr>
              <a:t> 차이가 많이 난다는 것을 몸소 배웠습니다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800" dirty="0" smtClean="0">
                <a:solidFill>
                  <a:schemeClr val="tx1"/>
                </a:solidFill>
              </a:rPr>
              <a:t>    추후에는 </a:t>
            </a:r>
            <a:r>
              <a:rPr lang="ko-KR" altLang="en-US" sz="2800" dirty="0">
                <a:solidFill>
                  <a:schemeClr val="tx1"/>
                </a:solidFill>
              </a:rPr>
              <a:t>월별 통계도 추가하여 마케팅에도 도움이 되었으면 좋겠습니다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2736472" y="3863700"/>
            <a:ext cx="12264674" cy="2520000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처음 </a:t>
            </a:r>
            <a:r>
              <a:rPr lang="ko-KR" altLang="en-US" sz="2700" dirty="0">
                <a:solidFill>
                  <a:schemeClr val="tx1"/>
                </a:solidFill>
              </a:rPr>
              <a:t>해보는 팀 프로젝트여서 많은 걱정이 있었지만 팀장님과 팀원 덕분에 무사히 프로젝트를 완성할 수 있었던 것 같습니다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진짜 쇼핑몰 같은 페이지 만드느라 고생 많으셨어요</a:t>
            </a:r>
            <a:r>
              <a:rPr lang="en-US" altLang="ko-KR" sz="2700" dirty="0">
                <a:solidFill>
                  <a:schemeClr val="tx1"/>
                </a:solidFill>
              </a:rPr>
              <a:t>! 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6724" y="6987900"/>
            <a:ext cx="157371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유민상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6724" y="789049"/>
            <a:ext cx="1557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신치윤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0124" y="3847794"/>
            <a:ext cx="157371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김소연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2628900"/>
            <a:ext cx="12683763" cy="2139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THANK YOU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4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81" y="4914900"/>
            <a:ext cx="3657600" cy="164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9"/>
          <p:cNvGrpSpPr>
            <a:grpSpLocks/>
          </p:cNvGrpSpPr>
          <p:nvPr/>
        </p:nvGrpSpPr>
        <p:grpSpPr bwMode="auto">
          <a:xfrm>
            <a:off x="3548065" y="1318693"/>
            <a:ext cx="11018045" cy="6477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64" name="직사각형 6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Windows 10 Home</a:t>
              </a:r>
            </a:p>
          </p:txBody>
        </p:sp>
      </p:grpSp>
      <p:grpSp>
        <p:nvGrpSpPr>
          <p:cNvPr id="66" name="그룹 20"/>
          <p:cNvGrpSpPr>
            <a:grpSpLocks/>
          </p:cNvGrpSpPr>
          <p:nvPr/>
        </p:nvGrpSpPr>
        <p:grpSpPr bwMode="auto">
          <a:xfrm>
            <a:off x="3548065" y="2166418"/>
            <a:ext cx="11018045" cy="6477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7" name="직사각형 6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Apache Tomcat 9.0</a:t>
              </a:r>
            </a:p>
          </p:txBody>
        </p:sp>
      </p:grpSp>
      <p:grpSp>
        <p:nvGrpSpPr>
          <p:cNvPr id="69" name="그룹 21"/>
          <p:cNvGrpSpPr>
            <a:grpSpLocks/>
          </p:cNvGrpSpPr>
          <p:nvPr/>
        </p:nvGrpSpPr>
        <p:grpSpPr bwMode="auto">
          <a:xfrm>
            <a:off x="3543300" y="3016524"/>
            <a:ext cx="11020425" cy="6477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70" name="직사각형 6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2000" lvl="1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72" name="그룹 22"/>
          <p:cNvGrpSpPr>
            <a:grpSpLocks/>
          </p:cNvGrpSpPr>
          <p:nvPr/>
        </p:nvGrpSpPr>
        <p:grpSpPr bwMode="auto">
          <a:xfrm>
            <a:off x="3526632" y="3864249"/>
            <a:ext cx="11018043" cy="650082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73" name="직사각형 7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 Platform 8, JSP &amp; Servlet </a:t>
              </a:r>
            </a:p>
          </p:txBody>
        </p:sp>
      </p:grpSp>
      <p:grpSp>
        <p:nvGrpSpPr>
          <p:cNvPr id="75" name="그룹 24"/>
          <p:cNvGrpSpPr>
            <a:grpSpLocks/>
          </p:cNvGrpSpPr>
          <p:nvPr/>
        </p:nvGrpSpPr>
        <p:grpSpPr bwMode="auto">
          <a:xfrm>
            <a:off x="3526632" y="5564461"/>
            <a:ext cx="11018043" cy="6477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76" name="직사각형 7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HTML5, CSS/CSS3, JavaScript, jQuery</a:t>
              </a:r>
            </a:p>
          </p:txBody>
        </p:sp>
      </p:grpSp>
      <p:grpSp>
        <p:nvGrpSpPr>
          <p:cNvPr id="78" name="그룹 23"/>
          <p:cNvGrpSpPr>
            <a:grpSpLocks/>
          </p:cNvGrpSpPr>
          <p:nvPr/>
        </p:nvGrpSpPr>
        <p:grpSpPr bwMode="auto">
          <a:xfrm>
            <a:off x="3526634" y="4714356"/>
            <a:ext cx="11018045" cy="6477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79" name="직사각형 7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전자정부 표준 프레임워크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(Spring framework),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framework 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1" name="그룹 26"/>
          <p:cNvGrpSpPr>
            <a:grpSpLocks/>
          </p:cNvGrpSpPr>
          <p:nvPr/>
        </p:nvGrpSpPr>
        <p:grpSpPr bwMode="auto">
          <a:xfrm>
            <a:off x="3526632" y="7262297"/>
            <a:ext cx="11046618" cy="1615003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82" name="직사각형 81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JavaScript jquery-3.4.x, jquery-ui-1.11.4,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jquery-easyui-1.4.5, Bootstrap, Bootstrap-star-rating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bootstrap-select,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Daum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PostCode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JQueryUI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DatePicker</a:t>
              </a:r>
              <a:r>
                <a:rPr lang="en-US" altLang="ko-KR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dirty="0" err="1" smtClean="0">
                  <a:solidFill>
                    <a:srgbClr val="3F3F48"/>
                  </a:solidFill>
                  <a:latin typeface="+mn-ea"/>
                </a:rPr>
                <a:t>summerNoteEdit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84" name="그룹 25"/>
          <p:cNvGrpSpPr>
            <a:grpSpLocks/>
          </p:cNvGrpSpPr>
          <p:nvPr/>
        </p:nvGrpSpPr>
        <p:grpSpPr bwMode="auto">
          <a:xfrm>
            <a:off x="3526632" y="6412186"/>
            <a:ext cx="11018043" cy="650082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85" name="직사각형 8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2100" b="1" spc="-15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>
                <a:defRPr/>
              </a:pP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Spring tool suite 3.9.14,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lang="en-US" altLang="ko-KR" dirty="0">
                  <a:solidFill>
                    <a:srgbClr val="3F3F48"/>
                  </a:solidFill>
                  <a:latin typeface="+mn-ea"/>
                </a:rPr>
                <a:t> (E-R Modeling Tool) ,</a:t>
              </a:r>
              <a:r>
                <a:rPr lang="ko-KR" altLang="en-US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dirty="0" err="1">
                  <a:solidFill>
                    <a:srgbClr val="3F3F48"/>
                  </a:solidFill>
                  <a:latin typeface="+mn-ea"/>
                </a:rPr>
                <a:t>sqldeveloper</a:t>
              </a:r>
              <a:endParaRPr lang="en-US" altLang="ko-KR" dirty="0">
                <a:solidFill>
                  <a:srgbClr val="3F3F48"/>
                </a:solidFill>
                <a:latin typeface="+mn-ea"/>
              </a:endParaRPr>
            </a:p>
          </p:txBody>
        </p:sp>
      </p:grpSp>
      <p:sp>
        <p:nvSpPr>
          <p:cNvPr id="87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6553200" y="6203951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3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3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1D66A6-993D-63BF-10EC-534F427B0C39}"/>
              </a:ext>
            </a:extLst>
          </p:cNvPr>
          <p:cNvSpPr txBox="1">
            <a:spLocks/>
          </p:cNvSpPr>
          <p:nvPr/>
        </p:nvSpPr>
        <p:spPr>
          <a:xfrm>
            <a:off x="1519238" y="553934"/>
            <a:ext cx="2825206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BE8D6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 및 목적</a:t>
            </a:r>
          </a:p>
        </p:txBody>
      </p:sp>
      <p:pic>
        <p:nvPicPr>
          <p:cNvPr id="3" name="그래픽 2" descr="곰 발바닥 단색으로 채워진">
            <a:extLst>
              <a:ext uri="{FF2B5EF4-FFF2-40B4-BE49-F238E27FC236}">
                <a16:creationId xmlns:a16="http://schemas.microsoft.com/office/drawing/2014/main" id="{2EB0CEE7-621B-7E79-0F3B-EC3D82F95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51760" y="640618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05816" y="1876526"/>
            <a:ext cx="2409628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bowow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36639" y="4234347"/>
            <a:ext cx="1927703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5400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1381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로그아웃</a:t>
            </a:r>
          </a:p>
        </p:txBody>
      </p:sp>
      <p:cxnSp>
        <p:nvCxnSpPr>
          <p:cNvPr id="73" name="꺾인 연결선 72"/>
          <p:cNvCxnSpPr>
            <a:cxnSpLocks/>
            <a:stCxn id="78" idx="2"/>
            <a:endCxn id="12" idx="0"/>
          </p:cNvCxnSpPr>
          <p:nvPr/>
        </p:nvCxnSpPr>
        <p:spPr>
          <a:xfrm rot="5400000">
            <a:off x="2410904" y="3353998"/>
            <a:ext cx="1559508" cy="234473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3"/>
            <a:endCxn id="10" idx="0"/>
          </p:cNvCxnSpPr>
          <p:nvPr/>
        </p:nvCxnSpPr>
        <p:spPr>
          <a:xfrm>
            <a:off x="8641518" y="3503613"/>
            <a:ext cx="8358973" cy="730734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89" idx="2"/>
            <a:endCxn id="106" idx="0"/>
          </p:cNvCxnSpPr>
          <p:nvPr/>
        </p:nvCxnSpPr>
        <p:spPr>
          <a:xfrm rot="16200000" flipH="1">
            <a:off x="6012806" y="6517774"/>
            <a:ext cx="1480787" cy="51894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3399175" y="3260613"/>
            <a:ext cx="1927703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비회원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0722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770837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2472219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FAQ</a:t>
            </a: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001493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0236858" y="5306121"/>
            <a:ext cx="1445777" cy="730734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QnA</a:t>
            </a:r>
            <a:endParaRPr lang="en-US" altLang="ko-KR" sz="1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229737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6581282" y="7517642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endParaRPr lang="en-US" altLang="ko-KR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</a:p>
        </p:txBody>
      </p:sp>
      <p:cxnSp>
        <p:nvCxnSpPr>
          <p:cNvPr id="123" name="직선 연결선 122"/>
          <p:cNvCxnSpPr>
            <a:cxnSpLocks/>
            <a:endCxn id="5" idx="2"/>
          </p:cNvCxnSpPr>
          <p:nvPr/>
        </p:nvCxnSpPr>
        <p:spPr>
          <a:xfrm flipV="1">
            <a:off x="7810630" y="2416526"/>
            <a:ext cx="0" cy="8440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cxnSpLocks/>
          </p:cNvCxnSpPr>
          <p:nvPr/>
        </p:nvCxnSpPr>
        <p:spPr>
          <a:xfrm rot="5400000">
            <a:off x="5664785" y="1171446"/>
            <a:ext cx="844087" cy="344760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cxnSpLocks/>
            <a:stCxn id="78" idx="2"/>
            <a:endCxn id="85" idx="0"/>
          </p:cNvCxnSpPr>
          <p:nvPr/>
        </p:nvCxnSpPr>
        <p:spPr>
          <a:xfrm rot="5400000">
            <a:off x="3516816" y="4459910"/>
            <a:ext cx="1559508" cy="1329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cxnSpLocks/>
            <a:stCxn id="78" idx="2"/>
            <a:endCxn id="89" idx="0"/>
          </p:cNvCxnSpPr>
          <p:nvPr/>
        </p:nvCxnSpPr>
        <p:spPr>
          <a:xfrm rot="16200000" flipH="1">
            <a:off x="4648622" y="3461017"/>
            <a:ext cx="1559508" cy="213069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cxnSpLocks/>
            <a:stCxn id="78" idx="2"/>
            <a:endCxn id="100" idx="0"/>
          </p:cNvCxnSpPr>
          <p:nvPr/>
        </p:nvCxnSpPr>
        <p:spPr>
          <a:xfrm rot="16200000" flipH="1">
            <a:off x="5763950" y="2345689"/>
            <a:ext cx="1559508" cy="436135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cxnSpLocks/>
            <a:stCxn id="78" idx="2"/>
            <a:endCxn id="102" idx="0"/>
          </p:cNvCxnSpPr>
          <p:nvPr/>
        </p:nvCxnSpPr>
        <p:spPr>
          <a:xfrm rot="16200000" flipH="1">
            <a:off x="6881633" y="1228007"/>
            <a:ext cx="1559508" cy="659672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cxnSpLocks/>
            <a:stCxn id="78" idx="2"/>
            <a:endCxn id="91" idx="0"/>
          </p:cNvCxnSpPr>
          <p:nvPr/>
        </p:nvCxnSpPr>
        <p:spPr>
          <a:xfrm rot="16200000" flipH="1">
            <a:off x="7999313" y="110326"/>
            <a:ext cx="1559508" cy="88320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cxnSpLocks/>
            <a:endCxn id="104" idx="0"/>
          </p:cNvCxnSpPr>
          <p:nvPr/>
        </p:nvCxnSpPr>
        <p:spPr>
          <a:xfrm rot="5400000">
            <a:off x="5327372" y="6351287"/>
            <a:ext cx="1500112" cy="83259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12763717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73" name="직선 연결선 172"/>
          <p:cNvCxnSpPr>
            <a:cxnSpLocks/>
            <a:stCxn id="172" idx="0"/>
            <a:endCxn id="91" idx="2"/>
          </p:cNvCxnSpPr>
          <p:nvPr/>
        </p:nvCxnSpPr>
        <p:spPr>
          <a:xfrm flipV="1">
            <a:off x="13195108" y="6036855"/>
            <a:ext cx="0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cxnSpLocks/>
            <a:stCxn id="102" idx="2"/>
            <a:endCxn id="186" idx="0"/>
          </p:cNvCxnSpPr>
          <p:nvPr/>
        </p:nvCxnSpPr>
        <p:spPr>
          <a:xfrm rot="16200000" flipH="1">
            <a:off x="10325768" y="6670833"/>
            <a:ext cx="1500111" cy="232153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9680317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760509" y="7536966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글검색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87" name="꺾인 연결선 186"/>
          <p:cNvCxnSpPr>
            <a:cxnSpLocks/>
            <a:stCxn id="102" idx="2"/>
            <a:endCxn id="185" idx="0"/>
          </p:cNvCxnSpPr>
          <p:nvPr/>
        </p:nvCxnSpPr>
        <p:spPr>
          <a:xfrm rot="5400000">
            <a:off x="9785673" y="6362891"/>
            <a:ext cx="1500111" cy="84803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8307740" y="7536965"/>
            <a:ext cx="862781" cy="7307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글보기</a:t>
            </a:r>
            <a:endParaRPr lang="ko-KR" altLang="en-US" sz="15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97" name="직선 연결선 196"/>
          <p:cNvCxnSpPr>
            <a:cxnSpLocks/>
            <a:stCxn id="196" idx="0"/>
            <a:endCxn id="100" idx="2"/>
          </p:cNvCxnSpPr>
          <p:nvPr/>
        </p:nvCxnSpPr>
        <p:spPr>
          <a:xfrm flipH="1" flipV="1">
            <a:off x="8724382" y="6036855"/>
            <a:ext cx="14749" cy="15001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40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0BAC67C-7481-8183-7231-B56B32FCD721}"/>
              </a:ext>
            </a:extLst>
          </p:cNvPr>
          <p:cNvSpPr txBox="1">
            <a:spLocks/>
          </p:cNvSpPr>
          <p:nvPr/>
        </p:nvSpPr>
        <p:spPr>
          <a:xfrm>
            <a:off x="1219211" y="481383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46" name="그래픽 45" descr="곰 발바닥 단색으로 채워진">
            <a:extLst>
              <a:ext uri="{FF2B5EF4-FFF2-40B4-BE49-F238E27FC236}">
                <a16:creationId xmlns:a16="http://schemas.microsoft.com/office/drawing/2014/main" id="{3CAC5CE5-024C-454E-BD69-D4F064618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>
            <a:stCxn id="79" idx="2"/>
            <a:endCxn id="85" idx="0"/>
          </p:cNvCxnSpPr>
          <p:nvPr/>
        </p:nvCxnSpPr>
        <p:spPr>
          <a:xfrm>
            <a:off x="9110256" y="1805360"/>
            <a:ext cx="0" cy="5302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82" idx="0"/>
          </p:cNvCxnSpPr>
          <p:nvPr/>
        </p:nvCxnSpPr>
        <p:spPr>
          <a:xfrm rot="16200000" flipH="1">
            <a:off x="13307297" y="-1375424"/>
            <a:ext cx="388589" cy="878266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9" idx="2"/>
            <a:endCxn id="83" idx="0"/>
          </p:cNvCxnSpPr>
          <p:nvPr/>
        </p:nvCxnSpPr>
        <p:spPr>
          <a:xfrm rot="5400000">
            <a:off x="4483193" y="-2291447"/>
            <a:ext cx="530257" cy="872387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82" name="직사각형 81"/>
          <p:cNvSpPr/>
          <p:nvPr/>
        </p:nvSpPr>
        <p:spPr>
          <a:xfrm>
            <a:off x="17460924" y="3210206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-45615" y="2335617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비회원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678256" y="2335617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63616" y="3210206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  <a:endParaRPr lang="en-US" altLang="ko-KR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2812475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리뷰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865282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/>
              <a:t>장바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구니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85568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주문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1772269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5222794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cxnSp>
        <p:nvCxnSpPr>
          <p:cNvPr id="147" name="꺾인 연결선 146"/>
          <p:cNvCxnSpPr>
            <a:stCxn id="85" idx="2"/>
            <a:endCxn id="89" idx="0"/>
          </p:cNvCxnSpPr>
          <p:nvPr/>
        </p:nvCxnSpPr>
        <p:spPr>
          <a:xfrm rot="5400000">
            <a:off x="7258643" y="1358591"/>
            <a:ext cx="388589" cy="33146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89" idx="2"/>
            <a:endCxn id="91" idx="0"/>
          </p:cNvCxnSpPr>
          <p:nvPr/>
        </p:nvCxnSpPr>
        <p:spPr>
          <a:xfrm rot="5400000">
            <a:off x="2926114" y="1512892"/>
            <a:ext cx="686188" cy="505281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89" idx="2"/>
            <a:endCxn id="100" idx="0"/>
          </p:cNvCxnSpPr>
          <p:nvPr/>
        </p:nvCxnSpPr>
        <p:spPr>
          <a:xfrm rot="5400000">
            <a:off x="4122952" y="2709730"/>
            <a:ext cx="686188" cy="265914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89" idx="2"/>
            <a:endCxn id="102" idx="0"/>
          </p:cNvCxnSpPr>
          <p:nvPr/>
        </p:nvCxnSpPr>
        <p:spPr>
          <a:xfrm rot="16200000" flipH="1">
            <a:off x="5649355" y="3842467"/>
            <a:ext cx="686188" cy="39366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9" idx="2"/>
            <a:endCxn id="104" idx="0"/>
          </p:cNvCxnSpPr>
          <p:nvPr/>
        </p:nvCxnSpPr>
        <p:spPr>
          <a:xfrm rot="16200000" flipH="1">
            <a:off x="6995161" y="2496661"/>
            <a:ext cx="686188" cy="30852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89" idx="2"/>
            <a:endCxn id="106" idx="0"/>
          </p:cNvCxnSpPr>
          <p:nvPr/>
        </p:nvCxnSpPr>
        <p:spPr>
          <a:xfrm rot="16200000" flipH="1">
            <a:off x="8602848" y="888973"/>
            <a:ext cx="686188" cy="630065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89" idx="2"/>
            <a:endCxn id="118" idx="0"/>
          </p:cNvCxnSpPr>
          <p:nvPr/>
        </p:nvCxnSpPr>
        <p:spPr>
          <a:xfrm rot="16200000" flipH="1">
            <a:off x="10328111" y="-836289"/>
            <a:ext cx="686188" cy="97511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18800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마이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페이지</a:t>
            </a:r>
            <a:endParaRPr lang="en-US" altLang="ko-KR" sz="1500" b="1" dirty="0"/>
          </a:p>
        </p:txBody>
      </p:sp>
      <p:cxnSp>
        <p:nvCxnSpPr>
          <p:cNvPr id="154" name="꺾인 연결선 153"/>
          <p:cNvCxnSpPr>
            <a:stCxn id="91" idx="2"/>
            <a:endCxn id="156" idx="0"/>
          </p:cNvCxnSpPr>
          <p:nvPr/>
        </p:nvCxnSpPr>
        <p:spPr>
          <a:xfrm rot="16200000" flipH="1">
            <a:off x="230757" y="5812437"/>
            <a:ext cx="1367286" cy="3432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378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작성한 글 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620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57" name="꺾인 연결선 156"/>
          <p:cNvCxnSpPr>
            <a:stCxn id="91" idx="2"/>
            <a:endCxn id="155" idx="0"/>
          </p:cNvCxnSpPr>
          <p:nvPr/>
        </p:nvCxnSpPr>
        <p:spPr>
          <a:xfrm rot="5400000">
            <a:off x="-131343" y="5793537"/>
            <a:ext cx="1367286" cy="38100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18" idx="2"/>
            <a:endCxn id="160" idx="0"/>
          </p:cNvCxnSpPr>
          <p:nvPr/>
        </p:nvCxnSpPr>
        <p:spPr>
          <a:xfrm rot="16200000" flipH="1">
            <a:off x="15054608" y="5792579"/>
            <a:ext cx="1367286" cy="38291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481364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560570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1" name="꺾인 연결선 160"/>
          <p:cNvCxnSpPr>
            <a:stCxn id="118" idx="2"/>
            <a:endCxn id="159" idx="0"/>
          </p:cNvCxnSpPr>
          <p:nvPr/>
        </p:nvCxnSpPr>
        <p:spPr>
          <a:xfrm rot="5400000">
            <a:off x="14658576" y="5779463"/>
            <a:ext cx="1367286" cy="40914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1639777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402158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64" name="꺾인 연결선 163"/>
          <p:cNvCxnSpPr>
            <a:stCxn id="118" idx="2"/>
            <a:endCxn id="163" idx="0"/>
          </p:cNvCxnSpPr>
          <p:nvPr/>
        </p:nvCxnSpPr>
        <p:spPr>
          <a:xfrm rot="5400000">
            <a:off x="14262545" y="5383432"/>
            <a:ext cx="1367286" cy="120121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18" idx="2"/>
            <a:endCxn id="162" idx="0"/>
          </p:cNvCxnSpPr>
          <p:nvPr/>
        </p:nvCxnSpPr>
        <p:spPr>
          <a:xfrm rot="16200000" flipH="1">
            <a:off x="15450639" y="5396548"/>
            <a:ext cx="1367286" cy="1174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0" idx="2"/>
            <a:endCxn id="168" idx="0"/>
          </p:cNvCxnSpPr>
          <p:nvPr/>
        </p:nvCxnSpPr>
        <p:spPr>
          <a:xfrm rot="16200000" flipH="1">
            <a:off x="2638758" y="5798110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2392265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3184329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69" name="꺾인 연결선 168"/>
          <p:cNvCxnSpPr>
            <a:stCxn id="100" idx="2"/>
            <a:endCxn id="167" idx="0"/>
          </p:cNvCxnSpPr>
          <p:nvPr/>
        </p:nvCxnSpPr>
        <p:spPr>
          <a:xfrm rot="5400000">
            <a:off x="2242727" y="5773932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3976392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600200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72" name="꺾인 연결선 171"/>
          <p:cNvCxnSpPr>
            <a:stCxn id="100" idx="2"/>
            <a:endCxn id="171" idx="0"/>
          </p:cNvCxnSpPr>
          <p:nvPr/>
        </p:nvCxnSpPr>
        <p:spPr>
          <a:xfrm rot="5400000">
            <a:off x="1846695" y="5377901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0" idx="2"/>
            <a:endCxn id="170" idx="0"/>
          </p:cNvCxnSpPr>
          <p:nvPr/>
        </p:nvCxnSpPr>
        <p:spPr>
          <a:xfrm rot="16200000" flipH="1">
            <a:off x="3034790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1600200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2392265" y="821685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176" name="직선 연결선 175"/>
          <p:cNvCxnSpPr>
            <a:stCxn id="171" idx="2"/>
            <a:endCxn id="174" idx="0"/>
          </p:cNvCxnSpPr>
          <p:nvPr/>
        </p:nvCxnSpPr>
        <p:spPr>
          <a:xfrm>
            <a:off x="1924200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>
            <a:stCxn id="167" idx="2"/>
            <a:endCxn id="175" idx="0"/>
          </p:cNvCxnSpPr>
          <p:nvPr/>
        </p:nvCxnSpPr>
        <p:spPr>
          <a:xfrm>
            <a:off x="2716265" y="7585681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endCxn id="183" idx="0"/>
          </p:cNvCxnSpPr>
          <p:nvPr/>
        </p:nvCxnSpPr>
        <p:spPr>
          <a:xfrm rot="16200000" flipH="1">
            <a:off x="11603898" y="5798111"/>
            <a:ext cx="1367286" cy="37185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11357405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글보기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2149469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endCxn id="182" idx="0"/>
          </p:cNvCxnSpPr>
          <p:nvPr/>
        </p:nvCxnSpPr>
        <p:spPr>
          <a:xfrm rot="5400000">
            <a:off x="11207867" y="5773934"/>
            <a:ext cx="1367286" cy="42021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12936031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0565340" y="6667682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endCxn id="186" idx="0"/>
          </p:cNvCxnSpPr>
          <p:nvPr/>
        </p:nvCxnSpPr>
        <p:spPr>
          <a:xfrm rot="5400000">
            <a:off x="10811835" y="5377903"/>
            <a:ext cx="1367286" cy="12122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endCxn id="185" idx="0"/>
          </p:cNvCxnSpPr>
          <p:nvPr/>
        </p:nvCxnSpPr>
        <p:spPr>
          <a:xfrm rot="16200000" flipH="1">
            <a:off x="11994429" y="5402078"/>
            <a:ext cx="1367286" cy="116391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10565340" y="8216853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문의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91" name="직선 연결선 190"/>
          <p:cNvCxnSpPr>
            <a:stCxn id="186" idx="2"/>
            <a:endCxn id="189" idx="0"/>
          </p:cNvCxnSpPr>
          <p:nvPr/>
        </p:nvCxnSpPr>
        <p:spPr>
          <a:xfrm>
            <a:off x="10889340" y="7585682"/>
            <a:ext cx="0" cy="63117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505658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추가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865279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리스트수정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6673974" y="666768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04" name="직선 연결선 203"/>
          <p:cNvCxnSpPr>
            <a:stCxn id="102" idx="2"/>
            <a:endCxn id="199" idx="0"/>
          </p:cNvCxnSpPr>
          <p:nvPr/>
        </p:nvCxnSpPr>
        <p:spPr>
          <a:xfrm flipH="1">
            <a:off x="6189281" y="5300394"/>
            <a:ext cx="2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02" idx="2"/>
            <a:endCxn id="200" idx="0"/>
          </p:cNvCxnSpPr>
          <p:nvPr/>
        </p:nvCxnSpPr>
        <p:spPr>
          <a:xfrm rot="16200000" flipH="1">
            <a:off x="5909985" y="5579690"/>
            <a:ext cx="1367286" cy="8086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102" idx="2"/>
            <a:endCxn id="198" idx="0"/>
          </p:cNvCxnSpPr>
          <p:nvPr/>
        </p:nvCxnSpPr>
        <p:spPr>
          <a:xfrm rot="5400000">
            <a:off x="5101292" y="5579690"/>
            <a:ext cx="1367286" cy="8086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>
            <a:off x="775688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8565579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9374274" y="6667682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주문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내역</a:t>
            </a:r>
          </a:p>
        </p:txBody>
      </p:sp>
      <p:cxnSp>
        <p:nvCxnSpPr>
          <p:cNvPr id="216" name="직선 연결선 215"/>
          <p:cNvCxnSpPr>
            <a:stCxn id="104" idx="2"/>
            <a:endCxn id="214" idx="0"/>
          </p:cNvCxnSpPr>
          <p:nvPr/>
        </p:nvCxnSpPr>
        <p:spPr>
          <a:xfrm>
            <a:off x="8880895" y="5300395"/>
            <a:ext cx="8687" cy="136728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04" idx="2"/>
            <a:endCxn id="215" idx="0"/>
          </p:cNvCxnSpPr>
          <p:nvPr/>
        </p:nvCxnSpPr>
        <p:spPr>
          <a:xfrm rot="16200000" flipH="1">
            <a:off x="8605942" y="5575346"/>
            <a:ext cx="1367288" cy="81738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104" idx="2"/>
            <a:endCxn id="213" idx="0"/>
          </p:cNvCxnSpPr>
          <p:nvPr/>
        </p:nvCxnSpPr>
        <p:spPr>
          <a:xfrm rot="5400000">
            <a:off x="7797248" y="5584034"/>
            <a:ext cx="1367288" cy="8000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75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7266406" y="4382394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cxnSp>
        <p:nvCxnSpPr>
          <p:cNvPr id="86" name="꺾인 연결선 85"/>
          <p:cNvCxnSpPr>
            <a:stCxn id="89" idx="2"/>
            <a:endCxn id="84" idx="0"/>
          </p:cNvCxnSpPr>
          <p:nvPr/>
        </p:nvCxnSpPr>
        <p:spPr>
          <a:xfrm rot="16200000" flipH="1">
            <a:off x="11349917" y="-1858095"/>
            <a:ext cx="686188" cy="1179479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66406" y="666768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글댓글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93" name="직선 연결선 92"/>
          <p:cNvCxnSpPr>
            <a:stCxn id="84" idx="2"/>
            <a:endCxn id="92" idx="0"/>
          </p:cNvCxnSpPr>
          <p:nvPr/>
        </p:nvCxnSpPr>
        <p:spPr>
          <a:xfrm>
            <a:off x="17590406" y="5300394"/>
            <a:ext cx="0" cy="136728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81000" y="7959300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정보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>
            <a:stCxn id="91" idx="2"/>
            <a:endCxn id="96" idx="0"/>
          </p:cNvCxnSpPr>
          <p:nvPr/>
        </p:nvCxnSpPr>
        <p:spPr>
          <a:xfrm flipH="1">
            <a:off x="705000" y="5300394"/>
            <a:ext cx="37800" cy="26589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0280A-431B-9DA1-8431-B2CACE46B8FB}"/>
              </a:ext>
            </a:extLst>
          </p:cNvPr>
          <p:cNvSpPr txBox="1"/>
          <p:nvPr/>
        </p:nvSpPr>
        <p:spPr>
          <a:xfrm>
            <a:off x="5442523" y="679006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사용자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CD0B818-C9EC-59AF-5BB3-AC74F76E8A89}"/>
              </a:ext>
            </a:extLst>
          </p:cNvPr>
          <p:cNvSpPr txBox="1">
            <a:spLocks/>
          </p:cNvSpPr>
          <p:nvPr/>
        </p:nvSpPr>
        <p:spPr>
          <a:xfrm>
            <a:off x="1257174" y="517608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5A38B78E-1050-81DB-1B0E-63D535325E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8570256" y="1265360"/>
            <a:ext cx="1080000" cy="540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bowow</a:t>
            </a:r>
            <a:endParaRPr lang="en-US" altLang="ko-KR" sz="1500" b="1" dirty="0"/>
          </a:p>
        </p:txBody>
      </p:sp>
      <p:sp>
        <p:nvSpPr>
          <p:cNvPr id="63" name="직사각형 62"/>
          <p:cNvSpPr/>
          <p:nvPr/>
        </p:nvSpPr>
        <p:spPr>
          <a:xfrm>
            <a:off x="-36924" y="3320615"/>
            <a:ext cx="864000" cy="486000"/>
          </a:xfrm>
          <a:prstGeom prst="rect">
            <a:avLst/>
          </a:prstGeom>
          <a:solidFill>
            <a:srgbClr val="BE8D6E">
              <a:alpha val="70000"/>
            </a:srgbClr>
          </a:solidFill>
          <a:ln>
            <a:solidFill>
              <a:srgbClr val="BE8D6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회원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678256" y="2220788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로그인</a:t>
            </a:r>
            <a:r>
              <a:rPr lang="en-US" altLang="ko-KR" sz="1500" b="1" dirty="0"/>
              <a:t>/</a:t>
            </a:r>
          </a:p>
          <a:p>
            <a:pPr algn="ctr"/>
            <a:r>
              <a:rPr lang="ko-KR" altLang="en-US" sz="1500" b="1" dirty="0"/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1196228" y="3320615"/>
            <a:ext cx="864000" cy="486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관리자</a:t>
            </a:r>
            <a:endParaRPr lang="en-US" altLang="ko-KR" sz="1500" b="1" dirty="0"/>
          </a:p>
        </p:txBody>
      </p:sp>
      <p:sp>
        <p:nvSpPr>
          <p:cNvPr id="66" name="직사각형 65"/>
          <p:cNvSpPr/>
          <p:nvPr/>
        </p:nvSpPr>
        <p:spPr>
          <a:xfrm>
            <a:off x="416298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76721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FAQ</a:t>
            </a:r>
          </a:p>
          <a:p>
            <a:pPr algn="ctr"/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69" name="직사각형 68"/>
          <p:cNvSpPr/>
          <p:nvPr/>
        </p:nvSpPr>
        <p:spPr>
          <a:xfrm>
            <a:off x="9790452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/>
              <a:t>1:1</a:t>
            </a:r>
          </a:p>
          <a:p>
            <a:pPr algn="ctr"/>
            <a:r>
              <a:rPr lang="ko-KR" altLang="en-US" sz="1500" b="1" dirty="0"/>
              <a:t>문의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604184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공지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사항</a:t>
            </a:r>
            <a:endParaRPr lang="en-US" altLang="ko-KR" sz="1500" b="1" dirty="0"/>
          </a:p>
        </p:txBody>
      </p:sp>
      <p:sp>
        <p:nvSpPr>
          <p:cNvPr id="72" name="직사각형 71"/>
          <p:cNvSpPr/>
          <p:nvPr/>
        </p:nvSpPr>
        <p:spPr>
          <a:xfrm>
            <a:off x="15417915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매출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통계</a:t>
            </a:r>
            <a:endParaRPr lang="en-US" altLang="ko-KR" sz="1500" b="1" dirty="0"/>
          </a:p>
        </p:txBody>
      </p:sp>
      <p:cxnSp>
        <p:nvCxnSpPr>
          <p:cNvPr id="92" name="직선 연결선 91"/>
          <p:cNvCxnSpPr>
            <a:stCxn id="64" idx="0"/>
            <a:endCxn id="60" idx="2"/>
          </p:cNvCxnSpPr>
          <p:nvPr/>
        </p:nvCxnSpPr>
        <p:spPr>
          <a:xfrm flipV="1">
            <a:off x="9110256" y="1805360"/>
            <a:ext cx="0" cy="41542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64" idx="2"/>
            <a:endCxn id="63" idx="0"/>
          </p:cNvCxnSpPr>
          <p:nvPr/>
        </p:nvCxnSpPr>
        <p:spPr>
          <a:xfrm rot="5400000">
            <a:off x="4445753" y="-1343889"/>
            <a:ext cx="613827" cy="87151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4" idx="2"/>
            <a:endCxn id="65" idx="0"/>
          </p:cNvCxnSpPr>
          <p:nvPr/>
        </p:nvCxnSpPr>
        <p:spPr>
          <a:xfrm rot="16200000" flipH="1">
            <a:off x="10062329" y="1754715"/>
            <a:ext cx="613827" cy="251797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65" idx="2"/>
            <a:endCxn id="66" idx="0"/>
          </p:cNvCxnSpPr>
          <p:nvPr/>
        </p:nvCxnSpPr>
        <p:spPr>
          <a:xfrm rot="5400000">
            <a:off x="7681481" y="612123"/>
            <a:ext cx="752256" cy="71412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5" idx="2"/>
            <a:endCxn id="68" idx="0"/>
          </p:cNvCxnSpPr>
          <p:nvPr/>
        </p:nvCxnSpPr>
        <p:spPr>
          <a:xfrm rot="5400000">
            <a:off x="9088347" y="2018990"/>
            <a:ext cx="752256" cy="43275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65" idx="2"/>
            <a:endCxn id="69" idx="0"/>
          </p:cNvCxnSpPr>
          <p:nvPr/>
        </p:nvCxnSpPr>
        <p:spPr>
          <a:xfrm rot="5400000">
            <a:off x="10495212" y="3425855"/>
            <a:ext cx="752256" cy="15137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5" idx="2"/>
            <a:endCxn id="70" idx="0"/>
          </p:cNvCxnSpPr>
          <p:nvPr/>
        </p:nvCxnSpPr>
        <p:spPr>
          <a:xfrm rot="16200000" flipH="1">
            <a:off x="11902077" y="3532765"/>
            <a:ext cx="752256" cy="129995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65" idx="2"/>
            <a:endCxn id="72" idx="0"/>
          </p:cNvCxnSpPr>
          <p:nvPr/>
        </p:nvCxnSpPr>
        <p:spPr>
          <a:xfrm rot="16200000" flipH="1">
            <a:off x="13308944" y="2125899"/>
            <a:ext cx="752256" cy="411368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66" idx="2"/>
            <a:endCxn id="113" idx="0"/>
          </p:cNvCxnSpPr>
          <p:nvPr/>
        </p:nvCxnSpPr>
        <p:spPr>
          <a:xfrm rot="16200000" flipH="1">
            <a:off x="4073211" y="5890649"/>
            <a:ext cx="1340916" cy="5133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359615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76349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66" idx="2"/>
            <a:endCxn id="111" idx="0"/>
          </p:cNvCxnSpPr>
          <p:nvPr/>
        </p:nvCxnSpPr>
        <p:spPr>
          <a:xfrm rot="5400000">
            <a:off x="3533115" y="5863913"/>
            <a:ext cx="1340916" cy="56683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69" idx="2"/>
            <a:endCxn id="118" idx="0"/>
          </p:cNvCxnSpPr>
          <p:nvPr/>
        </p:nvCxnSpPr>
        <p:spPr>
          <a:xfrm rot="16200000" flipH="1">
            <a:off x="9710501" y="5880821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243275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323467" y="6817787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글답변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cxnSp>
        <p:nvCxnSpPr>
          <p:cNvPr id="119" name="꺾인 연결선 118"/>
          <p:cNvCxnSpPr>
            <a:stCxn id="69" idx="2"/>
            <a:endCxn id="117" idx="0"/>
          </p:cNvCxnSpPr>
          <p:nvPr/>
        </p:nvCxnSpPr>
        <p:spPr>
          <a:xfrm rot="5400000">
            <a:off x="9170406" y="5873741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endCxn id="128" idx="0"/>
          </p:cNvCxnSpPr>
          <p:nvPr/>
        </p:nvCxnSpPr>
        <p:spPr>
          <a:xfrm rot="16200000" flipH="1">
            <a:off x="15335862" y="5880823"/>
            <a:ext cx="1340916" cy="533015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4868636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5948828" y="6817788"/>
            <a:ext cx="648000" cy="91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카테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고리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매출</a:t>
            </a:r>
          </a:p>
        </p:txBody>
      </p:sp>
      <p:cxnSp>
        <p:nvCxnSpPr>
          <p:cNvPr id="129" name="꺾인 연결선 128"/>
          <p:cNvCxnSpPr>
            <a:endCxn id="127" idx="0"/>
          </p:cNvCxnSpPr>
          <p:nvPr/>
        </p:nvCxnSpPr>
        <p:spPr>
          <a:xfrm rot="5400000">
            <a:off x="14795768" y="5873743"/>
            <a:ext cx="1340916" cy="54717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1622249" y="4558871"/>
            <a:ext cx="648000" cy="918000"/>
          </a:xfrm>
          <a:prstGeom prst="rect">
            <a:avLst/>
          </a:prstGeom>
          <a:solidFill>
            <a:srgbClr val="BE8D6E"/>
          </a:solidFill>
          <a:ln>
            <a:solidFill>
              <a:srgbClr val="BE8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/>
              <a:t>상품</a:t>
            </a:r>
            <a:endParaRPr lang="en-US" altLang="ko-KR" sz="1500" b="1" dirty="0"/>
          </a:p>
        </p:txBody>
      </p:sp>
      <p:cxnSp>
        <p:nvCxnSpPr>
          <p:cNvPr id="175" name="꺾인 연결선 174"/>
          <p:cNvCxnSpPr>
            <a:stCxn id="65" idx="2"/>
            <a:endCxn id="170" idx="0"/>
          </p:cNvCxnSpPr>
          <p:nvPr/>
        </p:nvCxnSpPr>
        <p:spPr>
          <a:xfrm rot="5400000">
            <a:off x="6411111" y="-658246"/>
            <a:ext cx="752256" cy="96819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80943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등록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618133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426828" y="6817790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상품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84" name="직선 연결선 183"/>
          <p:cNvCxnSpPr>
            <a:stCxn id="170" idx="2"/>
            <a:endCxn id="182" idx="0"/>
          </p:cNvCxnSpPr>
          <p:nvPr/>
        </p:nvCxnSpPr>
        <p:spPr>
          <a:xfrm flipH="1">
            <a:off x="1942135" y="5476871"/>
            <a:ext cx="4115" cy="13409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70" idx="2"/>
            <a:endCxn id="183" idx="0"/>
          </p:cNvCxnSpPr>
          <p:nvPr/>
        </p:nvCxnSpPr>
        <p:spPr>
          <a:xfrm rot="16200000" flipH="1">
            <a:off x="1678079" y="5745040"/>
            <a:ext cx="1340919" cy="8045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70" idx="2"/>
            <a:endCxn id="181" idx="0"/>
          </p:cNvCxnSpPr>
          <p:nvPr/>
        </p:nvCxnSpPr>
        <p:spPr>
          <a:xfrm rot="5400000">
            <a:off x="869385" y="5740927"/>
            <a:ext cx="1340919" cy="81281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618063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89331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798026" y="6817791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196" name="꺾인 연결선 195"/>
          <p:cNvCxnSpPr>
            <a:stCxn id="68" idx="2"/>
            <a:endCxn id="194" idx="0"/>
          </p:cNvCxnSpPr>
          <p:nvPr/>
        </p:nvCxnSpPr>
        <p:spPr>
          <a:xfrm rot="16200000" flipH="1">
            <a:off x="7040915" y="5736677"/>
            <a:ext cx="1340921" cy="82130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68" idx="2"/>
            <a:endCxn id="192" idx="0"/>
          </p:cNvCxnSpPr>
          <p:nvPr/>
        </p:nvCxnSpPr>
        <p:spPr>
          <a:xfrm rot="5400000">
            <a:off x="6232220" y="5749289"/>
            <a:ext cx="1340921" cy="796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11829432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글작성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12602078" y="6817787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글수정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3372797" y="6817793"/>
            <a:ext cx="648003" cy="918003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글삭제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207" name="꺾인 연결선 206"/>
          <p:cNvCxnSpPr>
            <a:stCxn id="70" idx="2"/>
            <a:endCxn id="205" idx="0"/>
          </p:cNvCxnSpPr>
          <p:nvPr/>
        </p:nvCxnSpPr>
        <p:spPr>
          <a:xfrm rot="16200000" flipH="1">
            <a:off x="12642030" y="5763024"/>
            <a:ext cx="1340922" cy="76861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70" idx="2"/>
            <a:endCxn id="203" idx="0"/>
          </p:cNvCxnSpPr>
          <p:nvPr/>
        </p:nvCxnSpPr>
        <p:spPr>
          <a:xfrm rot="5400000">
            <a:off x="11870348" y="5759957"/>
            <a:ext cx="1340922" cy="7747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3" idx="0"/>
            <a:endCxn id="68" idx="2"/>
          </p:cNvCxnSpPr>
          <p:nvPr/>
        </p:nvCxnSpPr>
        <p:spPr>
          <a:xfrm flipH="1" flipV="1">
            <a:off x="7300721" y="5476871"/>
            <a:ext cx="12612" cy="13409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4" idx="0"/>
            <a:endCxn id="70" idx="2"/>
          </p:cNvCxnSpPr>
          <p:nvPr/>
        </p:nvCxnSpPr>
        <p:spPr>
          <a:xfrm flipV="1">
            <a:off x="12926080" y="5476871"/>
            <a:ext cx="2104" cy="134091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57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3347B-2140-C036-FE49-FB5411736057}"/>
              </a:ext>
            </a:extLst>
          </p:cNvPr>
          <p:cNvSpPr txBox="1"/>
          <p:nvPr/>
        </p:nvSpPr>
        <p:spPr>
          <a:xfrm>
            <a:off x="5324349" y="693020"/>
            <a:ext cx="2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E8D6E"/>
                </a:solidFill>
              </a:rPr>
              <a:t>(</a:t>
            </a:r>
            <a:r>
              <a:rPr lang="ko-KR" altLang="en-US" b="1" dirty="0">
                <a:solidFill>
                  <a:srgbClr val="BE8D6E"/>
                </a:solidFill>
              </a:rPr>
              <a:t>관리자 모드 측 </a:t>
            </a:r>
            <a:r>
              <a:rPr lang="en-US" altLang="ko-KR" b="1" dirty="0">
                <a:solidFill>
                  <a:srgbClr val="BE8D6E"/>
                </a:solidFill>
              </a:rPr>
              <a:t>WBS)</a:t>
            </a:r>
            <a:endParaRPr lang="ko-KR" altLang="en-US" b="1" dirty="0">
              <a:solidFill>
                <a:srgbClr val="BE8D6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626433A-FF1B-9EE6-AA1F-8FAC5B0B1027}"/>
              </a:ext>
            </a:extLst>
          </p:cNvPr>
          <p:cNvSpPr txBox="1">
            <a:spLocks/>
          </p:cNvSpPr>
          <p:nvPr/>
        </p:nvSpPr>
        <p:spPr>
          <a:xfrm>
            <a:off x="1205778" y="533662"/>
            <a:ext cx="4406602" cy="74705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BE8D6E"/>
                </a:solidFill>
              </a:rPr>
              <a:t>3.  </a:t>
            </a:r>
            <a:r>
              <a:rPr lang="ko-KR" altLang="en-US" sz="3600" b="1" dirty="0">
                <a:solidFill>
                  <a:srgbClr val="BE8D6E"/>
                </a:solidFill>
              </a:rPr>
              <a:t>작업분할구조도</a:t>
            </a:r>
          </a:p>
        </p:txBody>
      </p:sp>
      <p:pic>
        <p:nvPicPr>
          <p:cNvPr id="6" name="그래픽 5" descr="곰 발바닥 단색으로 채워진">
            <a:extLst>
              <a:ext uri="{FF2B5EF4-FFF2-40B4-BE49-F238E27FC236}">
                <a16:creationId xmlns:a16="http://schemas.microsoft.com/office/drawing/2014/main" id="{B33019A6-E85A-8778-48AF-B0DEC77B3B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4841" y="590262"/>
            <a:ext cx="674397" cy="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8"/>
          <p:cNvGrpSpPr>
            <a:grpSpLocks/>
          </p:cNvGrpSpPr>
          <p:nvPr/>
        </p:nvGrpSpPr>
        <p:grpSpPr bwMode="auto">
          <a:xfrm>
            <a:off x="2362200" y="1028700"/>
            <a:ext cx="4267200" cy="7270264"/>
            <a:chOff x="683568" y="908719"/>
            <a:chExt cx="3420000" cy="3023144"/>
          </a:xfrm>
        </p:grpSpPr>
        <p:sp>
          <p:nvSpPr>
            <p:cNvPr id="18" name="직사각형 17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김소연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18135" y="2171700"/>
            <a:ext cx="3348038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UML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메인 페이지</a:t>
            </a:r>
            <a:r>
              <a:rPr lang="en-US" altLang="ko-KR" sz="1400" b="1" dirty="0">
                <a:latin typeface="+mn-ea"/>
              </a:rPr>
              <a:t>(header, footer </a:t>
            </a:r>
            <a:r>
              <a:rPr lang="ko-KR" altLang="en-US" sz="1400" b="1" dirty="0">
                <a:latin typeface="+mn-ea"/>
              </a:rPr>
              <a:t>포함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 err="1">
                <a:latin typeface="+mn-ea"/>
              </a:rPr>
              <a:t>꼬떼아꼬떼</a:t>
            </a:r>
            <a:r>
              <a:rPr lang="en-US" altLang="ko-KR" sz="1400" dirty="0">
                <a:latin typeface="+mn-ea"/>
              </a:rPr>
              <a:t>, WOOF, </a:t>
            </a:r>
            <a:r>
              <a:rPr lang="ko-KR" altLang="en-US" sz="1400" dirty="0">
                <a:latin typeface="+mn-ea"/>
              </a:rPr>
              <a:t>아르르 등 </a:t>
            </a:r>
            <a:r>
              <a:rPr lang="ko-KR" altLang="en-US" sz="1400" dirty="0" err="1">
                <a:latin typeface="+mn-ea"/>
              </a:rPr>
              <a:t>애견쇼핑몰</a:t>
            </a:r>
            <a:r>
              <a:rPr lang="ko-KR" altLang="en-US" sz="1400" dirty="0">
                <a:latin typeface="+mn-ea"/>
              </a:rPr>
              <a:t> 벤치마킹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사이트 메인 아이콘 자체 제작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회원관리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로그인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로그아웃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회원가입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 </a:t>
            </a:r>
            <a:r>
              <a:rPr lang="ko-KR" altLang="en-US" sz="1400" b="1" dirty="0" err="1">
                <a:latin typeface="+mn-ea"/>
              </a:rPr>
              <a:t>마이페이지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정보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회원 탈퇴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주문내역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리뷰내역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질문내역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회원 등급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내 쿠폰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아이디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비밀번호 찾기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리뷰게시판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-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댓글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검색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36" name="그룹 8"/>
          <p:cNvGrpSpPr>
            <a:grpSpLocks/>
          </p:cNvGrpSpPr>
          <p:nvPr/>
        </p:nvGrpSpPr>
        <p:grpSpPr bwMode="auto">
          <a:xfrm>
            <a:off x="7170968" y="114300"/>
            <a:ext cx="4267200" cy="9000089"/>
            <a:chOff x="683568" y="908719"/>
            <a:chExt cx="3420000" cy="3023144"/>
          </a:xfrm>
        </p:grpSpPr>
        <p:sp>
          <p:nvSpPr>
            <p:cNvPr id="37" name="직사각형 36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/>
                <a:t>신치윤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26903" y="1485900"/>
            <a:ext cx="3348038" cy="78483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리스트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상세보기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옵션 별 메뉴 추가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수정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상품 관련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관리자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 </a:t>
            </a:r>
            <a:r>
              <a:rPr lang="ko-KR" altLang="en-US" sz="1400" dirty="0" smtClean="0">
                <a:latin typeface="+mn-ea"/>
              </a:rPr>
              <a:t>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이미지 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옵션 등록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atin typeface="+mn-ea"/>
              </a:rPr>
              <a:t>  - </a:t>
            </a:r>
            <a:r>
              <a:rPr lang="ko-KR" altLang="en-US" sz="1400" dirty="0" smtClean="0">
                <a:latin typeface="+mn-ea"/>
              </a:rPr>
              <a:t>상품 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판매 정지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장바구니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장바구니 중복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 옵션 별도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수량 변경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체크한 상품만 선택 삭제 혹은 선택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전체 주문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주문하기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기능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상품상세에서 </a:t>
            </a:r>
            <a:r>
              <a:rPr lang="ko-KR" altLang="en-US" sz="1400" dirty="0" smtClean="0">
                <a:latin typeface="+mn-ea"/>
              </a:rPr>
              <a:t>바로 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혹은 장바구니에서 </a:t>
            </a:r>
            <a:r>
              <a:rPr lang="ko-KR" altLang="en-US" sz="1400" dirty="0" smtClean="0">
                <a:latin typeface="+mn-ea"/>
              </a:rPr>
              <a:t>선택 주문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전체 주문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실제 결제 </a:t>
            </a:r>
            <a:r>
              <a:rPr lang="en-US" altLang="ko-KR" sz="1400" dirty="0" smtClean="0">
                <a:latin typeface="+mn-ea"/>
              </a:rPr>
              <a:t>API</a:t>
            </a:r>
            <a:r>
              <a:rPr lang="ko-KR" altLang="en-US" sz="1400" dirty="0" smtClean="0">
                <a:latin typeface="+mn-ea"/>
              </a:rPr>
              <a:t>를 사용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</a:t>
            </a:r>
            <a:r>
              <a:rPr lang="ko-KR" altLang="en-US" sz="1400" dirty="0" smtClean="0">
                <a:latin typeface="+mn-ea"/>
              </a:rPr>
              <a:t>리스트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상세보기</a:t>
            </a:r>
            <a:endParaRPr lang="en-US" altLang="ko-KR" sz="1400" dirty="0" smtClean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댓글 추가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공지사항 게시판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관리자 측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공지사항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예외 처리 페이지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en-US" altLang="ko-KR" sz="1400" dirty="0">
                <a:latin typeface="+mn-ea"/>
              </a:rPr>
              <a:t>400 / 404 / 500 </a:t>
            </a:r>
            <a:r>
              <a:rPr lang="ko-KR" altLang="en-US" sz="1400" dirty="0">
                <a:latin typeface="+mn-ea"/>
              </a:rPr>
              <a:t>에러 예외 페이지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ko-KR" altLang="en-US" sz="1400" b="1" dirty="0" err="1">
                <a:latin typeface="+mn-ea"/>
              </a:rPr>
              <a:t>메인페이지</a:t>
            </a:r>
            <a:r>
              <a:rPr lang="ko-KR" altLang="en-US" sz="1400" b="1" dirty="0">
                <a:latin typeface="+mn-ea"/>
              </a:rPr>
              <a:t> 부가 기능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회사 소개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 err="1" smtClean="0">
                <a:latin typeface="+mn-ea"/>
              </a:rPr>
              <a:t>오시는길</a:t>
            </a:r>
            <a:r>
              <a:rPr lang="en-US" altLang="ko-KR" sz="1400" dirty="0" smtClean="0">
                <a:latin typeface="+mn-ea"/>
              </a:rPr>
              <a:t> / </a:t>
            </a:r>
            <a:r>
              <a:rPr lang="ko-KR" altLang="en-US" sz="1400" dirty="0" smtClean="0">
                <a:latin typeface="+mn-ea"/>
              </a:rPr>
              <a:t>매거진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40" name="그룹 8"/>
          <p:cNvGrpSpPr>
            <a:grpSpLocks/>
          </p:cNvGrpSpPr>
          <p:nvPr/>
        </p:nvGrpSpPr>
        <p:grpSpPr bwMode="auto">
          <a:xfrm>
            <a:off x="11979736" y="1028700"/>
            <a:ext cx="4267200" cy="7270264"/>
            <a:chOff x="683568" y="908719"/>
            <a:chExt cx="3420000" cy="3023144"/>
          </a:xfrm>
        </p:grpSpPr>
        <p:sp>
          <p:nvSpPr>
            <p:cNvPr id="41" name="직사각형 40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rgbClr val="BE8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/>
                <a:t>유민상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35671" y="2171700"/>
            <a:ext cx="3348038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■ 소프트웨어 설계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프로젝트 전반적 설계</a:t>
            </a:r>
            <a:r>
              <a:rPr lang="en-US" altLang="ko-KR" sz="1400" dirty="0">
                <a:latin typeface="+mn-ea"/>
              </a:rPr>
              <a:t>, e-r diagram</a:t>
            </a:r>
            <a:endParaRPr lang="en-US" altLang="ko-KR" sz="1400" b="1" dirty="0">
              <a:latin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관리자 모드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관리자 로그인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로그아웃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매출 현황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통계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일별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카테고리별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QNA</a:t>
            </a:r>
            <a:r>
              <a:rPr lang="ko-KR" altLang="en-US" sz="1400" dirty="0">
                <a:latin typeface="+mn-ea"/>
              </a:rPr>
              <a:t>상품문의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FAQ </a:t>
            </a:r>
            <a:r>
              <a:rPr lang="ko-KR" altLang="en-US" sz="1400" dirty="0">
                <a:latin typeface="+mn-ea"/>
              </a:rPr>
              <a:t>관리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작성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 관리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보기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QNA </a:t>
            </a:r>
            <a:r>
              <a:rPr lang="ko-KR" altLang="en-US" sz="1400" b="1" dirty="0">
                <a:latin typeface="+mn-ea"/>
              </a:rPr>
              <a:t>게시판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답변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페이징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대</a:t>
            </a:r>
            <a:r>
              <a:rPr lang="en-US" altLang="ko-KR" sz="1400" b="1" dirty="0">
                <a:latin typeface="+mn-ea"/>
              </a:rPr>
              <a:t>1 </a:t>
            </a:r>
            <a:r>
              <a:rPr lang="ko-KR" altLang="en-US" sz="1400" b="1" dirty="0">
                <a:latin typeface="+mn-ea"/>
              </a:rPr>
              <a:t>문의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사용자 측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작성 및 수정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삭제 가능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FAQ </a:t>
            </a:r>
            <a:r>
              <a:rPr lang="ko-KR" altLang="en-US" sz="1400" b="1" dirty="0" err="1">
                <a:latin typeface="+mn-ea"/>
              </a:rPr>
              <a:t>자주묻는질문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사용자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만족할 질문 없으면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1 </a:t>
            </a:r>
            <a:r>
              <a:rPr lang="ko-KR" altLang="en-US" sz="1400" dirty="0">
                <a:latin typeface="+mn-ea"/>
              </a:rPr>
              <a:t>문의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22" name="그룹 1006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5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489" y="9353816"/>
            <a:ext cx="1824025" cy="818884"/>
          </a:xfrm>
          <a:prstGeom prst="rect">
            <a:avLst/>
          </a:prstGeom>
        </p:spPr>
      </p:pic>
      <p:sp>
        <p:nvSpPr>
          <p:cNvPr id="28" name="Object 44"/>
          <p:cNvSpPr txBox="1"/>
          <p:nvPr/>
        </p:nvSpPr>
        <p:spPr>
          <a:xfrm>
            <a:off x="711111" y="9669283"/>
            <a:ext cx="36333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BE8D6E"/>
                </a:solidFill>
                <a:latin typeface="DynaPuff Regular" pitchFamily="2" charset="0"/>
                <a:ea typeface="DynaPuff Regular" pitchFamily="2" charset="0"/>
                <a:cs typeface="S-Core Dream 3 Light" pitchFamily="34" charset="0"/>
              </a:rPr>
              <a:t>About BOWOW</a:t>
            </a:r>
            <a:endParaRPr lang="en-US" dirty="0">
              <a:solidFill>
                <a:srgbClr val="BE8D6E"/>
              </a:solidFill>
              <a:latin typeface="DynaPuff Regular" pitchFamily="2" charset="0"/>
              <a:ea typeface="DynaPuff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2722</Words>
  <Application>Microsoft Office PowerPoint</Application>
  <PresentationFormat>사용자 지정</PresentationFormat>
  <Paragraphs>800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6" baseType="lpstr">
      <vt:lpstr>?? ??</vt:lpstr>
      <vt:lpstr>Apple SD Gothic Neo</vt:lpstr>
      <vt:lpstr>Arial Unicode MS</vt:lpstr>
      <vt:lpstr>DynaPuff Regular</vt:lpstr>
      <vt:lpstr>Lucida Grande</vt:lpstr>
      <vt:lpstr>MS P????</vt:lpstr>
      <vt:lpstr>ONE 모바일고딕 OTF Light</vt:lpstr>
      <vt:lpstr>ONE 모바일고딕 OTF Regular</vt:lpstr>
      <vt:lpstr>ONE 모바일고딕 Title</vt:lpstr>
      <vt:lpstr>S-Core Dream 3 Light</vt:lpstr>
      <vt:lpstr>다음_SemiBold</vt:lpstr>
      <vt:lpstr>맑은 고딕</vt:lpstr>
      <vt:lpstr>한컴 윤고딕 230</vt:lpstr>
      <vt:lpstr>Arial</vt:lpstr>
      <vt:lpstr>Calibri</vt:lpstr>
      <vt:lpstr>Segoe UI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Chee Yun Shin</cp:lastModifiedBy>
  <cp:revision>113</cp:revision>
  <dcterms:created xsi:type="dcterms:W3CDTF">2023-04-28T09:42:31Z</dcterms:created>
  <dcterms:modified xsi:type="dcterms:W3CDTF">2023-05-09T12:14:38Z</dcterms:modified>
</cp:coreProperties>
</file>